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Default Extension="docx" ContentType="application/vnd.openxmlformats-officedocument.wordprocessingml.document"/>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9"/>
  </p:notesMasterIdLst>
  <p:sldIdLst>
    <p:sldId id="256" r:id="rId2"/>
    <p:sldId id="461" r:id="rId3"/>
    <p:sldId id="278" r:id="rId4"/>
    <p:sldId id="257" r:id="rId5"/>
    <p:sldId id="277" r:id="rId6"/>
    <p:sldId id="273" r:id="rId7"/>
    <p:sldId id="280" r:id="rId8"/>
    <p:sldId id="279" r:id="rId9"/>
    <p:sldId id="281" r:id="rId10"/>
    <p:sldId id="274" r:id="rId11"/>
    <p:sldId id="282" r:id="rId12"/>
    <p:sldId id="460" r:id="rId13"/>
    <p:sldId id="275" r:id="rId14"/>
    <p:sldId id="283" r:id="rId15"/>
    <p:sldId id="284" r:id="rId16"/>
    <p:sldId id="276"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401" r:id="rId133"/>
    <p:sldId id="402" r:id="rId134"/>
    <p:sldId id="403" r:id="rId135"/>
    <p:sldId id="404" r:id="rId136"/>
    <p:sldId id="405" r:id="rId137"/>
    <p:sldId id="406" r:id="rId138"/>
    <p:sldId id="407" r:id="rId139"/>
    <p:sldId id="408" r:id="rId140"/>
    <p:sldId id="409" r:id="rId141"/>
    <p:sldId id="410" r:id="rId142"/>
    <p:sldId id="411" r:id="rId143"/>
    <p:sldId id="412" r:id="rId144"/>
    <p:sldId id="413" r:id="rId145"/>
    <p:sldId id="414" r:id="rId146"/>
    <p:sldId id="415" r:id="rId147"/>
    <p:sldId id="436" r:id="rId148"/>
    <p:sldId id="437" r:id="rId149"/>
    <p:sldId id="438" r:id="rId150"/>
    <p:sldId id="439" r:id="rId151"/>
    <p:sldId id="440" r:id="rId152"/>
    <p:sldId id="441" r:id="rId153"/>
    <p:sldId id="442" r:id="rId154"/>
    <p:sldId id="443" r:id="rId155"/>
    <p:sldId id="444" r:id="rId156"/>
    <p:sldId id="445" r:id="rId157"/>
    <p:sldId id="446" r:id="rId158"/>
    <p:sldId id="447" r:id="rId159"/>
    <p:sldId id="448" r:id="rId160"/>
    <p:sldId id="449" r:id="rId161"/>
    <p:sldId id="450" r:id="rId162"/>
    <p:sldId id="451" r:id="rId163"/>
    <p:sldId id="452" r:id="rId164"/>
    <p:sldId id="453" r:id="rId165"/>
    <p:sldId id="454" r:id="rId166"/>
    <p:sldId id="455" r:id="rId167"/>
    <p:sldId id="456" r:id="rId168"/>
    <p:sldId id="457" r:id="rId169"/>
    <p:sldId id="458" r:id="rId170"/>
    <p:sldId id="459" r:id="rId171"/>
    <p:sldId id="429" r:id="rId172"/>
    <p:sldId id="430" r:id="rId173"/>
    <p:sldId id="431" r:id="rId174"/>
    <p:sldId id="432" r:id="rId175"/>
    <p:sldId id="433" r:id="rId176"/>
    <p:sldId id="434" r:id="rId177"/>
    <p:sldId id="435" r:id="rId1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6E34F-37B2-4C90-A1A4-C8F53251080B}" type="doc">
      <dgm:prSet loTypeId="urn:microsoft.com/office/officeart/2005/8/layout/cycle6" loCatId="relationship" qsTypeId="urn:microsoft.com/office/officeart/2005/8/quickstyle/3d3" qsCatId="3D" csTypeId="urn:microsoft.com/office/officeart/2005/8/colors/accent1_2" csCatId="accent1" phldr="1"/>
      <dgm:spPr/>
      <dgm:t>
        <a:bodyPr/>
        <a:lstStyle/>
        <a:p>
          <a:endParaRPr lang="en-US"/>
        </a:p>
      </dgm:t>
    </dgm:pt>
    <dgm:pt modelId="{D654922A-394C-449A-A9FF-324E6E398E56}">
      <dgm:prSet phldrT="[Text]"/>
      <dgm:spPr/>
      <dgm:t>
        <a:bodyPr/>
        <a:lstStyle/>
        <a:p>
          <a:r>
            <a:rPr lang="en-IN" b="1" dirty="0" smtClean="0">
              <a:latin typeface="Times New Roman" pitchFamily="18" charset="0"/>
              <a:cs typeface="Times New Roman" pitchFamily="18" charset="0"/>
            </a:rPr>
            <a:t>Basic Circuit Analysis</a:t>
          </a:r>
          <a:endParaRPr lang="en-US" b="1" dirty="0">
            <a:latin typeface="Times New Roman" pitchFamily="18" charset="0"/>
            <a:cs typeface="Times New Roman" pitchFamily="18" charset="0"/>
          </a:endParaRPr>
        </a:p>
      </dgm:t>
    </dgm:pt>
    <dgm:pt modelId="{F862C9D0-D713-4FCD-8A43-04590C5E8724}" type="parTrans" cxnId="{F9B4BCAD-704F-44B5-A728-F65AC6715366}">
      <dgm:prSet/>
      <dgm:spPr/>
      <dgm:t>
        <a:bodyPr/>
        <a:lstStyle/>
        <a:p>
          <a:endParaRPr lang="en-US" b="1">
            <a:latin typeface="Times New Roman" pitchFamily="18" charset="0"/>
            <a:cs typeface="Times New Roman" pitchFamily="18" charset="0"/>
          </a:endParaRPr>
        </a:p>
      </dgm:t>
    </dgm:pt>
    <dgm:pt modelId="{98233DD4-C058-4950-A9A3-34B4022AE48F}" type="sibTrans" cxnId="{F9B4BCAD-704F-44B5-A728-F65AC6715366}">
      <dgm:prSet/>
      <dgm:spPr/>
      <dgm:t>
        <a:bodyPr/>
        <a:lstStyle/>
        <a:p>
          <a:endParaRPr lang="en-US" b="1">
            <a:latin typeface="Times New Roman" pitchFamily="18" charset="0"/>
            <a:cs typeface="Times New Roman" pitchFamily="18" charset="0"/>
          </a:endParaRPr>
        </a:p>
      </dgm:t>
    </dgm:pt>
    <dgm:pt modelId="{03216324-1162-45F9-857E-DC828B30F438}">
      <dgm:prSet phldrT="[Text]"/>
      <dgm:spPr/>
      <dgm:t>
        <a:bodyPr/>
        <a:lstStyle/>
        <a:p>
          <a:r>
            <a:rPr lang="en-IN" b="1" dirty="0" smtClean="0">
              <a:latin typeface="Times New Roman" pitchFamily="18" charset="0"/>
              <a:cs typeface="Times New Roman" pitchFamily="18" charset="0"/>
            </a:rPr>
            <a:t>Electrical Machines</a:t>
          </a:r>
          <a:endParaRPr lang="en-US" b="1" dirty="0">
            <a:latin typeface="Times New Roman" pitchFamily="18" charset="0"/>
            <a:cs typeface="Times New Roman" pitchFamily="18" charset="0"/>
          </a:endParaRPr>
        </a:p>
      </dgm:t>
    </dgm:pt>
    <dgm:pt modelId="{80359BC9-A14C-42E7-97EE-1F47F6373781}" type="parTrans" cxnId="{29342ACE-59A2-4784-B145-C42D7841A091}">
      <dgm:prSet/>
      <dgm:spPr/>
      <dgm:t>
        <a:bodyPr/>
        <a:lstStyle/>
        <a:p>
          <a:endParaRPr lang="en-US" b="1">
            <a:latin typeface="Times New Roman" pitchFamily="18" charset="0"/>
            <a:cs typeface="Times New Roman" pitchFamily="18" charset="0"/>
          </a:endParaRPr>
        </a:p>
      </dgm:t>
    </dgm:pt>
    <dgm:pt modelId="{A058F5BE-1FA1-4193-93F0-AD891B578539}" type="sibTrans" cxnId="{29342ACE-59A2-4784-B145-C42D7841A091}">
      <dgm:prSet/>
      <dgm:spPr/>
      <dgm:t>
        <a:bodyPr/>
        <a:lstStyle/>
        <a:p>
          <a:endParaRPr lang="en-US" b="1">
            <a:latin typeface="Times New Roman" pitchFamily="18" charset="0"/>
            <a:cs typeface="Times New Roman" pitchFamily="18" charset="0"/>
          </a:endParaRPr>
        </a:p>
      </dgm:t>
    </dgm:pt>
    <dgm:pt modelId="{DB5DC748-9CC6-41B6-8CAF-93F5A31FFDC1}">
      <dgm:prSet phldrT="[Text]"/>
      <dgm:spPr/>
      <dgm:t>
        <a:bodyPr/>
        <a:lstStyle/>
        <a:p>
          <a:r>
            <a:rPr lang="en-IN" b="1" dirty="0" smtClean="0">
              <a:latin typeface="Times New Roman" pitchFamily="18" charset="0"/>
              <a:cs typeface="Times New Roman" pitchFamily="18" charset="0"/>
            </a:rPr>
            <a:t>House wiring</a:t>
          </a:r>
          <a:endParaRPr lang="en-US" b="1" dirty="0">
            <a:latin typeface="Times New Roman" pitchFamily="18" charset="0"/>
            <a:cs typeface="Times New Roman" pitchFamily="18" charset="0"/>
          </a:endParaRPr>
        </a:p>
      </dgm:t>
    </dgm:pt>
    <dgm:pt modelId="{82FA861B-8EE7-4748-AA2C-937BC0541523}" type="parTrans" cxnId="{3A5E32B4-369C-42AF-8986-F71ED06D4B9E}">
      <dgm:prSet/>
      <dgm:spPr/>
      <dgm:t>
        <a:bodyPr/>
        <a:lstStyle/>
        <a:p>
          <a:endParaRPr lang="en-US" b="1">
            <a:latin typeface="Times New Roman" pitchFamily="18" charset="0"/>
            <a:cs typeface="Times New Roman" pitchFamily="18" charset="0"/>
          </a:endParaRPr>
        </a:p>
      </dgm:t>
    </dgm:pt>
    <dgm:pt modelId="{D6E2A984-8CF3-43EF-8194-E8F903AEAD1F}" type="sibTrans" cxnId="{3A5E32B4-369C-42AF-8986-F71ED06D4B9E}">
      <dgm:prSet/>
      <dgm:spPr/>
      <dgm:t>
        <a:bodyPr/>
        <a:lstStyle/>
        <a:p>
          <a:endParaRPr lang="en-US" b="1">
            <a:latin typeface="Times New Roman" pitchFamily="18" charset="0"/>
            <a:cs typeface="Times New Roman" pitchFamily="18" charset="0"/>
          </a:endParaRPr>
        </a:p>
      </dgm:t>
    </dgm:pt>
    <dgm:pt modelId="{EE683F33-9CA7-48C3-89D4-E40FF2A392A9}">
      <dgm:prSet phldrT="[Text]" custT="1"/>
      <dgm:spPr/>
      <dgm:t>
        <a:bodyPr/>
        <a:lstStyle/>
        <a:p>
          <a:r>
            <a:rPr lang="en-IN" sz="1800" b="1" dirty="0" smtClean="0">
              <a:latin typeface="Times New Roman" pitchFamily="18" charset="0"/>
              <a:cs typeface="Times New Roman" pitchFamily="18" charset="0"/>
            </a:rPr>
            <a:t>Transducer</a:t>
          </a:r>
          <a:endParaRPr lang="en-US" sz="1800" b="1" dirty="0">
            <a:latin typeface="Times New Roman" pitchFamily="18" charset="0"/>
            <a:cs typeface="Times New Roman" pitchFamily="18" charset="0"/>
          </a:endParaRPr>
        </a:p>
      </dgm:t>
    </dgm:pt>
    <dgm:pt modelId="{47A100CB-0747-4772-8673-10183F672738}" type="parTrans" cxnId="{74FB97A9-2FB0-49FB-A483-82C18FBBB81F}">
      <dgm:prSet/>
      <dgm:spPr/>
      <dgm:t>
        <a:bodyPr/>
        <a:lstStyle/>
        <a:p>
          <a:endParaRPr lang="en-US" b="1">
            <a:latin typeface="Times New Roman" pitchFamily="18" charset="0"/>
            <a:cs typeface="Times New Roman" pitchFamily="18" charset="0"/>
          </a:endParaRPr>
        </a:p>
      </dgm:t>
    </dgm:pt>
    <dgm:pt modelId="{6B2EA6D0-5386-4765-AF43-CD8324BF7645}" type="sibTrans" cxnId="{74FB97A9-2FB0-49FB-A483-82C18FBBB81F}">
      <dgm:prSet/>
      <dgm:spPr/>
      <dgm:t>
        <a:bodyPr/>
        <a:lstStyle/>
        <a:p>
          <a:endParaRPr lang="en-US" b="1">
            <a:latin typeface="Times New Roman" pitchFamily="18" charset="0"/>
            <a:cs typeface="Times New Roman" pitchFamily="18" charset="0"/>
          </a:endParaRPr>
        </a:p>
      </dgm:t>
    </dgm:pt>
    <dgm:pt modelId="{DF5577B7-8810-4E4B-8DE5-88984CF568C3}">
      <dgm:prSet phldrT="[Text]"/>
      <dgm:spPr/>
      <dgm:t>
        <a:bodyPr/>
        <a:lstStyle/>
        <a:p>
          <a:r>
            <a:rPr lang="en-IN" b="1" dirty="0" smtClean="0">
              <a:latin typeface="Times New Roman" pitchFamily="18" charset="0"/>
              <a:cs typeface="Times New Roman" pitchFamily="18" charset="0"/>
            </a:rPr>
            <a:t>Digital Electronics</a:t>
          </a:r>
          <a:endParaRPr lang="en-US" b="1" dirty="0">
            <a:latin typeface="Times New Roman" pitchFamily="18" charset="0"/>
            <a:cs typeface="Times New Roman" pitchFamily="18" charset="0"/>
          </a:endParaRPr>
        </a:p>
      </dgm:t>
    </dgm:pt>
    <dgm:pt modelId="{2D80FBA2-EDFD-40EB-8F14-9F327210127A}" type="parTrans" cxnId="{CFF26CBA-1C2E-41A5-8C03-377B7835D2E1}">
      <dgm:prSet/>
      <dgm:spPr/>
      <dgm:t>
        <a:bodyPr/>
        <a:lstStyle/>
        <a:p>
          <a:endParaRPr lang="en-US" b="1">
            <a:latin typeface="Times New Roman" pitchFamily="18" charset="0"/>
            <a:cs typeface="Times New Roman" pitchFamily="18" charset="0"/>
          </a:endParaRPr>
        </a:p>
      </dgm:t>
    </dgm:pt>
    <dgm:pt modelId="{7049B483-5372-4F4C-A7B4-63F8A409BF1C}" type="sibTrans" cxnId="{CFF26CBA-1C2E-41A5-8C03-377B7835D2E1}">
      <dgm:prSet/>
      <dgm:spPr/>
      <dgm:t>
        <a:bodyPr/>
        <a:lstStyle/>
        <a:p>
          <a:endParaRPr lang="en-US" b="1">
            <a:latin typeface="Times New Roman" pitchFamily="18" charset="0"/>
            <a:cs typeface="Times New Roman" pitchFamily="18" charset="0"/>
          </a:endParaRPr>
        </a:p>
      </dgm:t>
    </dgm:pt>
    <dgm:pt modelId="{CAAFB14C-9880-4796-BA5C-D19F4AB1A1C5}" type="pres">
      <dgm:prSet presAssocID="{D806E34F-37B2-4C90-A1A4-C8F53251080B}" presName="cycle" presStyleCnt="0">
        <dgm:presLayoutVars>
          <dgm:dir/>
          <dgm:resizeHandles val="exact"/>
        </dgm:presLayoutVars>
      </dgm:prSet>
      <dgm:spPr/>
      <dgm:t>
        <a:bodyPr/>
        <a:lstStyle/>
        <a:p>
          <a:endParaRPr lang="en-US"/>
        </a:p>
      </dgm:t>
    </dgm:pt>
    <dgm:pt modelId="{DF00D18E-C7F9-47CB-8DAB-E2BDFDD39101}" type="pres">
      <dgm:prSet presAssocID="{D654922A-394C-449A-A9FF-324E6E398E56}" presName="node" presStyleLbl="node1" presStyleIdx="0" presStyleCnt="5" custScaleY="78908">
        <dgm:presLayoutVars>
          <dgm:bulletEnabled val="1"/>
        </dgm:presLayoutVars>
      </dgm:prSet>
      <dgm:spPr/>
      <dgm:t>
        <a:bodyPr/>
        <a:lstStyle/>
        <a:p>
          <a:endParaRPr lang="en-US"/>
        </a:p>
      </dgm:t>
    </dgm:pt>
    <dgm:pt modelId="{189C32FC-1786-44B2-99EF-EFE938550837}" type="pres">
      <dgm:prSet presAssocID="{D654922A-394C-449A-A9FF-324E6E398E56}" presName="spNode" presStyleCnt="0"/>
      <dgm:spPr/>
    </dgm:pt>
    <dgm:pt modelId="{FE5CA590-91AE-42C2-B9D6-986D82ABCBCD}" type="pres">
      <dgm:prSet presAssocID="{98233DD4-C058-4950-A9A3-34B4022AE48F}" presName="sibTrans" presStyleLbl="sibTrans1D1" presStyleIdx="0" presStyleCnt="5"/>
      <dgm:spPr/>
      <dgm:t>
        <a:bodyPr/>
        <a:lstStyle/>
        <a:p>
          <a:endParaRPr lang="en-US"/>
        </a:p>
      </dgm:t>
    </dgm:pt>
    <dgm:pt modelId="{F0C0AF51-B693-4527-9854-535F03A6306D}" type="pres">
      <dgm:prSet presAssocID="{03216324-1162-45F9-857E-DC828B30F438}" presName="node" presStyleLbl="node1" presStyleIdx="1" presStyleCnt="5" custScaleY="82645">
        <dgm:presLayoutVars>
          <dgm:bulletEnabled val="1"/>
        </dgm:presLayoutVars>
      </dgm:prSet>
      <dgm:spPr/>
      <dgm:t>
        <a:bodyPr/>
        <a:lstStyle/>
        <a:p>
          <a:endParaRPr lang="en-US"/>
        </a:p>
      </dgm:t>
    </dgm:pt>
    <dgm:pt modelId="{735DD0A7-C334-4C33-93C6-0CA557F263A1}" type="pres">
      <dgm:prSet presAssocID="{03216324-1162-45F9-857E-DC828B30F438}" presName="spNode" presStyleCnt="0"/>
      <dgm:spPr/>
    </dgm:pt>
    <dgm:pt modelId="{3965F074-AAC9-460F-A3E9-398809700CD0}" type="pres">
      <dgm:prSet presAssocID="{A058F5BE-1FA1-4193-93F0-AD891B578539}" presName="sibTrans" presStyleLbl="sibTrans1D1" presStyleIdx="1" presStyleCnt="5"/>
      <dgm:spPr/>
      <dgm:t>
        <a:bodyPr/>
        <a:lstStyle/>
        <a:p>
          <a:endParaRPr lang="en-US"/>
        </a:p>
      </dgm:t>
    </dgm:pt>
    <dgm:pt modelId="{FDCB1C28-D564-43F0-B500-2054D6565398}" type="pres">
      <dgm:prSet presAssocID="{DB5DC748-9CC6-41B6-8CAF-93F5A31FFDC1}" presName="node" presStyleLbl="node1" presStyleIdx="2" presStyleCnt="5" custScaleY="71492">
        <dgm:presLayoutVars>
          <dgm:bulletEnabled val="1"/>
        </dgm:presLayoutVars>
      </dgm:prSet>
      <dgm:spPr/>
      <dgm:t>
        <a:bodyPr/>
        <a:lstStyle/>
        <a:p>
          <a:endParaRPr lang="en-US"/>
        </a:p>
      </dgm:t>
    </dgm:pt>
    <dgm:pt modelId="{F91150D8-7ED2-47AE-95F6-D1795ABBACAD}" type="pres">
      <dgm:prSet presAssocID="{DB5DC748-9CC6-41B6-8CAF-93F5A31FFDC1}" presName="spNode" presStyleCnt="0"/>
      <dgm:spPr/>
    </dgm:pt>
    <dgm:pt modelId="{32C352C2-E2B5-47DD-8E5C-2A08DF0F17F1}" type="pres">
      <dgm:prSet presAssocID="{D6E2A984-8CF3-43EF-8194-E8F903AEAD1F}" presName="sibTrans" presStyleLbl="sibTrans1D1" presStyleIdx="2" presStyleCnt="5"/>
      <dgm:spPr/>
      <dgm:t>
        <a:bodyPr/>
        <a:lstStyle/>
        <a:p>
          <a:endParaRPr lang="en-US"/>
        </a:p>
      </dgm:t>
    </dgm:pt>
    <dgm:pt modelId="{256DD4BC-ED2A-47FE-907A-0ED5C54658AF}" type="pres">
      <dgm:prSet presAssocID="{EE683F33-9CA7-48C3-89D4-E40FF2A392A9}" presName="node" presStyleLbl="node1" presStyleIdx="3" presStyleCnt="5" custScaleY="71492">
        <dgm:presLayoutVars>
          <dgm:bulletEnabled val="1"/>
        </dgm:presLayoutVars>
      </dgm:prSet>
      <dgm:spPr/>
      <dgm:t>
        <a:bodyPr/>
        <a:lstStyle/>
        <a:p>
          <a:endParaRPr lang="en-US"/>
        </a:p>
      </dgm:t>
    </dgm:pt>
    <dgm:pt modelId="{30EA7747-17AA-4576-9B9E-556BCFDD8C23}" type="pres">
      <dgm:prSet presAssocID="{EE683F33-9CA7-48C3-89D4-E40FF2A392A9}" presName="spNode" presStyleCnt="0"/>
      <dgm:spPr/>
    </dgm:pt>
    <dgm:pt modelId="{F99BF175-FA88-424F-B6B2-87BAC9BF2693}" type="pres">
      <dgm:prSet presAssocID="{6B2EA6D0-5386-4765-AF43-CD8324BF7645}" presName="sibTrans" presStyleLbl="sibTrans1D1" presStyleIdx="3" presStyleCnt="5"/>
      <dgm:spPr/>
      <dgm:t>
        <a:bodyPr/>
        <a:lstStyle/>
        <a:p>
          <a:endParaRPr lang="en-US"/>
        </a:p>
      </dgm:t>
    </dgm:pt>
    <dgm:pt modelId="{B46256B5-7D9A-49E5-9264-4C190FAA5666}" type="pres">
      <dgm:prSet presAssocID="{DF5577B7-8810-4E4B-8DE5-88984CF568C3}" presName="node" presStyleLbl="node1" presStyleIdx="4" presStyleCnt="5" custScaleY="82645">
        <dgm:presLayoutVars>
          <dgm:bulletEnabled val="1"/>
        </dgm:presLayoutVars>
      </dgm:prSet>
      <dgm:spPr/>
      <dgm:t>
        <a:bodyPr/>
        <a:lstStyle/>
        <a:p>
          <a:endParaRPr lang="en-US"/>
        </a:p>
      </dgm:t>
    </dgm:pt>
    <dgm:pt modelId="{18071BE9-9E93-4F48-8FC6-7FD5BCBBB41C}" type="pres">
      <dgm:prSet presAssocID="{DF5577B7-8810-4E4B-8DE5-88984CF568C3}" presName="spNode" presStyleCnt="0"/>
      <dgm:spPr/>
    </dgm:pt>
    <dgm:pt modelId="{8A8DFC29-BFAC-4B2A-91DC-375F6D16EE72}" type="pres">
      <dgm:prSet presAssocID="{7049B483-5372-4F4C-A7B4-63F8A409BF1C}" presName="sibTrans" presStyleLbl="sibTrans1D1" presStyleIdx="4" presStyleCnt="5"/>
      <dgm:spPr/>
      <dgm:t>
        <a:bodyPr/>
        <a:lstStyle/>
        <a:p>
          <a:endParaRPr lang="en-US"/>
        </a:p>
      </dgm:t>
    </dgm:pt>
  </dgm:ptLst>
  <dgm:cxnLst>
    <dgm:cxn modelId="{29342ACE-59A2-4784-B145-C42D7841A091}" srcId="{D806E34F-37B2-4C90-A1A4-C8F53251080B}" destId="{03216324-1162-45F9-857E-DC828B30F438}" srcOrd="1" destOrd="0" parTransId="{80359BC9-A14C-42E7-97EE-1F47F6373781}" sibTransId="{A058F5BE-1FA1-4193-93F0-AD891B578539}"/>
    <dgm:cxn modelId="{6D266018-2613-467F-A6DB-AB21E77FAC98}" type="presOf" srcId="{6B2EA6D0-5386-4765-AF43-CD8324BF7645}" destId="{F99BF175-FA88-424F-B6B2-87BAC9BF2693}" srcOrd="0" destOrd="0" presId="urn:microsoft.com/office/officeart/2005/8/layout/cycle6"/>
    <dgm:cxn modelId="{7D3C57A1-D0DC-40A9-AFA7-E3BE8EA5EA6A}" type="presOf" srcId="{7049B483-5372-4F4C-A7B4-63F8A409BF1C}" destId="{8A8DFC29-BFAC-4B2A-91DC-375F6D16EE72}" srcOrd="0" destOrd="0" presId="urn:microsoft.com/office/officeart/2005/8/layout/cycle6"/>
    <dgm:cxn modelId="{F9B4BCAD-704F-44B5-A728-F65AC6715366}" srcId="{D806E34F-37B2-4C90-A1A4-C8F53251080B}" destId="{D654922A-394C-449A-A9FF-324E6E398E56}" srcOrd="0" destOrd="0" parTransId="{F862C9D0-D713-4FCD-8A43-04590C5E8724}" sibTransId="{98233DD4-C058-4950-A9A3-34B4022AE48F}"/>
    <dgm:cxn modelId="{74FB97A9-2FB0-49FB-A483-82C18FBBB81F}" srcId="{D806E34F-37B2-4C90-A1A4-C8F53251080B}" destId="{EE683F33-9CA7-48C3-89D4-E40FF2A392A9}" srcOrd="3" destOrd="0" parTransId="{47A100CB-0747-4772-8673-10183F672738}" sibTransId="{6B2EA6D0-5386-4765-AF43-CD8324BF7645}"/>
    <dgm:cxn modelId="{EF472AC3-4B0C-4059-B157-52498CC60A2E}" type="presOf" srcId="{98233DD4-C058-4950-A9A3-34B4022AE48F}" destId="{FE5CA590-91AE-42C2-B9D6-986D82ABCBCD}" srcOrd="0" destOrd="0" presId="urn:microsoft.com/office/officeart/2005/8/layout/cycle6"/>
    <dgm:cxn modelId="{3A5E32B4-369C-42AF-8986-F71ED06D4B9E}" srcId="{D806E34F-37B2-4C90-A1A4-C8F53251080B}" destId="{DB5DC748-9CC6-41B6-8CAF-93F5A31FFDC1}" srcOrd="2" destOrd="0" parTransId="{82FA861B-8EE7-4748-AA2C-937BC0541523}" sibTransId="{D6E2A984-8CF3-43EF-8194-E8F903AEAD1F}"/>
    <dgm:cxn modelId="{78B5B837-5D5F-4979-899A-3B3C48A21097}" type="presOf" srcId="{DB5DC748-9CC6-41B6-8CAF-93F5A31FFDC1}" destId="{FDCB1C28-D564-43F0-B500-2054D6565398}" srcOrd="0" destOrd="0" presId="urn:microsoft.com/office/officeart/2005/8/layout/cycle6"/>
    <dgm:cxn modelId="{49DB94C5-ED85-488B-A125-CA7FD0E8D1F6}" type="presOf" srcId="{DF5577B7-8810-4E4B-8DE5-88984CF568C3}" destId="{B46256B5-7D9A-49E5-9264-4C190FAA5666}" srcOrd="0" destOrd="0" presId="urn:microsoft.com/office/officeart/2005/8/layout/cycle6"/>
    <dgm:cxn modelId="{FAD4A332-BFB8-4986-98CC-2A95A784A26D}" type="presOf" srcId="{D806E34F-37B2-4C90-A1A4-C8F53251080B}" destId="{CAAFB14C-9880-4796-BA5C-D19F4AB1A1C5}" srcOrd="0" destOrd="0" presId="urn:microsoft.com/office/officeart/2005/8/layout/cycle6"/>
    <dgm:cxn modelId="{20AE7720-90D6-4304-8C1C-6B717613052B}" type="presOf" srcId="{A058F5BE-1FA1-4193-93F0-AD891B578539}" destId="{3965F074-AAC9-460F-A3E9-398809700CD0}" srcOrd="0" destOrd="0" presId="urn:microsoft.com/office/officeart/2005/8/layout/cycle6"/>
    <dgm:cxn modelId="{EC78AEE3-C6BF-4F2F-80EE-83D4C947494B}" type="presOf" srcId="{03216324-1162-45F9-857E-DC828B30F438}" destId="{F0C0AF51-B693-4527-9854-535F03A6306D}" srcOrd="0" destOrd="0" presId="urn:microsoft.com/office/officeart/2005/8/layout/cycle6"/>
    <dgm:cxn modelId="{E695EFDA-3F9A-48AB-AB8F-8A51CF7ED3A5}" type="presOf" srcId="{EE683F33-9CA7-48C3-89D4-E40FF2A392A9}" destId="{256DD4BC-ED2A-47FE-907A-0ED5C54658AF}" srcOrd="0" destOrd="0" presId="urn:microsoft.com/office/officeart/2005/8/layout/cycle6"/>
    <dgm:cxn modelId="{298D8164-DBDB-4891-949C-C8DC3EDEB195}" type="presOf" srcId="{D654922A-394C-449A-A9FF-324E6E398E56}" destId="{DF00D18E-C7F9-47CB-8DAB-E2BDFDD39101}" srcOrd="0" destOrd="0" presId="urn:microsoft.com/office/officeart/2005/8/layout/cycle6"/>
    <dgm:cxn modelId="{CFF26CBA-1C2E-41A5-8C03-377B7835D2E1}" srcId="{D806E34F-37B2-4C90-A1A4-C8F53251080B}" destId="{DF5577B7-8810-4E4B-8DE5-88984CF568C3}" srcOrd="4" destOrd="0" parTransId="{2D80FBA2-EDFD-40EB-8F14-9F327210127A}" sibTransId="{7049B483-5372-4F4C-A7B4-63F8A409BF1C}"/>
    <dgm:cxn modelId="{48FFC575-2563-4F7B-87E9-F48CD66591FB}" type="presOf" srcId="{D6E2A984-8CF3-43EF-8194-E8F903AEAD1F}" destId="{32C352C2-E2B5-47DD-8E5C-2A08DF0F17F1}" srcOrd="0" destOrd="0" presId="urn:microsoft.com/office/officeart/2005/8/layout/cycle6"/>
    <dgm:cxn modelId="{C34EDF12-DB68-49B3-BD9A-6E1C8A11A2AC}" type="presParOf" srcId="{CAAFB14C-9880-4796-BA5C-D19F4AB1A1C5}" destId="{DF00D18E-C7F9-47CB-8DAB-E2BDFDD39101}" srcOrd="0" destOrd="0" presId="urn:microsoft.com/office/officeart/2005/8/layout/cycle6"/>
    <dgm:cxn modelId="{B33C3E89-6887-401A-B8A9-BC8CFC1FC65F}" type="presParOf" srcId="{CAAFB14C-9880-4796-BA5C-D19F4AB1A1C5}" destId="{189C32FC-1786-44B2-99EF-EFE938550837}" srcOrd="1" destOrd="0" presId="urn:microsoft.com/office/officeart/2005/8/layout/cycle6"/>
    <dgm:cxn modelId="{29A57F18-1A58-4E4E-95C0-549680BB2884}" type="presParOf" srcId="{CAAFB14C-9880-4796-BA5C-D19F4AB1A1C5}" destId="{FE5CA590-91AE-42C2-B9D6-986D82ABCBCD}" srcOrd="2" destOrd="0" presId="urn:microsoft.com/office/officeart/2005/8/layout/cycle6"/>
    <dgm:cxn modelId="{0A3F3228-BF20-437C-B9D4-F2AAC65A0015}" type="presParOf" srcId="{CAAFB14C-9880-4796-BA5C-D19F4AB1A1C5}" destId="{F0C0AF51-B693-4527-9854-535F03A6306D}" srcOrd="3" destOrd="0" presId="urn:microsoft.com/office/officeart/2005/8/layout/cycle6"/>
    <dgm:cxn modelId="{BCBEDC77-CF62-4BA0-87D7-3393AE588290}" type="presParOf" srcId="{CAAFB14C-9880-4796-BA5C-D19F4AB1A1C5}" destId="{735DD0A7-C334-4C33-93C6-0CA557F263A1}" srcOrd="4" destOrd="0" presId="urn:microsoft.com/office/officeart/2005/8/layout/cycle6"/>
    <dgm:cxn modelId="{B19B8012-9C92-4940-AD2B-949DF35C8D54}" type="presParOf" srcId="{CAAFB14C-9880-4796-BA5C-D19F4AB1A1C5}" destId="{3965F074-AAC9-460F-A3E9-398809700CD0}" srcOrd="5" destOrd="0" presId="urn:microsoft.com/office/officeart/2005/8/layout/cycle6"/>
    <dgm:cxn modelId="{DA0304A4-F209-4B57-AF55-E98F67A6267B}" type="presParOf" srcId="{CAAFB14C-9880-4796-BA5C-D19F4AB1A1C5}" destId="{FDCB1C28-D564-43F0-B500-2054D6565398}" srcOrd="6" destOrd="0" presId="urn:microsoft.com/office/officeart/2005/8/layout/cycle6"/>
    <dgm:cxn modelId="{FD87491D-6680-4B29-94DD-59BFF398F4D5}" type="presParOf" srcId="{CAAFB14C-9880-4796-BA5C-D19F4AB1A1C5}" destId="{F91150D8-7ED2-47AE-95F6-D1795ABBACAD}" srcOrd="7" destOrd="0" presId="urn:microsoft.com/office/officeart/2005/8/layout/cycle6"/>
    <dgm:cxn modelId="{7A3B9020-8438-4548-BDB0-57E611A31D32}" type="presParOf" srcId="{CAAFB14C-9880-4796-BA5C-D19F4AB1A1C5}" destId="{32C352C2-E2B5-47DD-8E5C-2A08DF0F17F1}" srcOrd="8" destOrd="0" presId="urn:microsoft.com/office/officeart/2005/8/layout/cycle6"/>
    <dgm:cxn modelId="{9E7D31EF-F31E-4F8D-B081-D5EF49F1863B}" type="presParOf" srcId="{CAAFB14C-9880-4796-BA5C-D19F4AB1A1C5}" destId="{256DD4BC-ED2A-47FE-907A-0ED5C54658AF}" srcOrd="9" destOrd="0" presId="urn:microsoft.com/office/officeart/2005/8/layout/cycle6"/>
    <dgm:cxn modelId="{F885EE26-339F-4482-85F7-71B0D8B83893}" type="presParOf" srcId="{CAAFB14C-9880-4796-BA5C-D19F4AB1A1C5}" destId="{30EA7747-17AA-4576-9B9E-556BCFDD8C23}" srcOrd="10" destOrd="0" presId="urn:microsoft.com/office/officeart/2005/8/layout/cycle6"/>
    <dgm:cxn modelId="{646482F2-58CF-459A-97E3-BC5DB16F76C4}" type="presParOf" srcId="{CAAFB14C-9880-4796-BA5C-D19F4AB1A1C5}" destId="{F99BF175-FA88-424F-B6B2-87BAC9BF2693}" srcOrd="11" destOrd="0" presId="urn:microsoft.com/office/officeart/2005/8/layout/cycle6"/>
    <dgm:cxn modelId="{26E078AD-3714-47D6-B2E3-D47CED26D1E4}" type="presParOf" srcId="{CAAFB14C-9880-4796-BA5C-D19F4AB1A1C5}" destId="{B46256B5-7D9A-49E5-9264-4C190FAA5666}" srcOrd="12" destOrd="0" presId="urn:microsoft.com/office/officeart/2005/8/layout/cycle6"/>
    <dgm:cxn modelId="{F987BD2D-7E48-4380-A90D-93382F0D0859}" type="presParOf" srcId="{CAAFB14C-9880-4796-BA5C-D19F4AB1A1C5}" destId="{18071BE9-9E93-4F48-8FC6-7FD5BCBBB41C}" srcOrd="13" destOrd="0" presId="urn:microsoft.com/office/officeart/2005/8/layout/cycle6"/>
    <dgm:cxn modelId="{13CB77C8-632C-47E4-B384-DB1600DBF19B}" type="presParOf" srcId="{CAAFB14C-9880-4796-BA5C-D19F4AB1A1C5}" destId="{8A8DFC29-BFAC-4B2A-91DC-375F6D16EE72}" srcOrd="14" destOrd="0" presId="urn:microsoft.com/office/officeart/2005/8/layout/cycle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F00D18E-C7F9-47CB-8DAB-E2BDFDD39101}">
      <dsp:nvSpPr>
        <dsp:cNvPr id="0" name=""/>
        <dsp:cNvSpPr/>
      </dsp:nvSpPr>
      <dsp:spPr>
        <a:xfrm>
          <a:off x="2392780" y="56421"/>
          <a:ext cx="1572420" cy="806497"/>
        </a:xfrm>
        <a:prstGeom prst="roundRect">
          <a:avLst/>
        </a:prstGeom>
        <a:solidFill>
          <a:schemeClr val="accent1">
            <a:hueOff val="0"/>
            <a:satOff val="0"/>
            <a:lumOff val="0"/>
            <a:alphaOff val="0"/>
          </a:schemeClr>
        </a:solidFill>
        <a:ln>
          <a:noFill/>
        </a:ln>
        <a:effectLst>
          <a:outerShdw blurRad="38100" dist="25400" dir="5400000" algn="t"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b="1" kern="1200" dirty="0" smtClean="0">
              <a:latin typeface="Times New Roman" pitchFamily="18" charset="0"/>
              <a:cs typeface="Times New Roman" pitchFamily="18" charset="0"/>
            </a:rPr>
            <a:t>Basic Circuit Analysis</a:t>
          </a:r>
          <a:endParaRPr lang="en-US" sz="1900" b="1" kern="1200" dirty="0">
            <a:latin typeface="Times New Roman" pitchFamily="18" charset="0"/>
            <a:cs typeface="Times New Roman" pitchFamily="18" charset="0"/>
          </a:endParaRPr>
        </a:p>
      </dsp:txBody>
      <dsp:txXfrm>
        <a:off x="2392780" y="56421"/>
        <a:ext cx="1572420" cy="806497"/>
      </dsp:txXfrm>
    </dsp:sp>
    <dsp:sp modelId="{FE5CA590-91AE-42C2-B9D6-986D82ABCBCD}">
      <dsp:nvSpPr>
        <dsp:cNvPr id="0" name=""/>
        <dsp:cNvSpPr/>
      </dsp:nvSpPr>
      <dsp:spPr>
        <a:xfrm>
          <a:off x="1138208" y="459670"/>
          <a:ext cx="4081564" cy="4081564"/>
        </a:xfrm>
        <a:custGeom>
          <a:avLst/>
          <a:gdLst/>
          <a:ahLst/>
          <a:cxnLst/>
          <a:rect l="0" t="0" r="0" b="0"/>
          <a:pathLst>
            <a:path>
              <a:moveTo>
                <a:pt x="2838703" y="162454"/>
              </a:moveTo>
              <a:arcTo wR="2040782" hR="2040782" stAng="17580959" swAng="2133896"/>
            </a:path>
          </a:pathLst>
        </a:custGeom>
        <a:no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F0C0AF51-B693-4527-9854-535F03A6306D}">
      <dsp:nvSpPr>
        <dsp:cNvPr id="0" name=""/>
        <dsp:cNvSpPr/>
      </dsp:nvSpPr>
      <dsp:spPr>
        <a:xfrm>
          <a:off x="4333679" y="1447469"/>
          <a:ext cx="1572420" cy="844692"/>
        </a:xfrm>
        <a:prstGeom prst="roundRect">
          <a:avLst/>
        </a:prstGeom>
        <a:solidFill>
          <a:schemeClr val="accent1">
            <a:hueOff val="0"/>
            <a:satOff val="0"/>
            <a:lumOff val="0"/>
            <a:alphaOff val="0"/>
          </a:schemeClr>
        </a:solidFill>
        <a:ln>
          <a:noFill/>
        </a:ln>
        <a:effectLst>
          <a:outerShdw blurRad="38100" dist="25400" dir="5400000" algn="t"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b="1" kern="1200" dirty="0" smtClean="0">
              <a:latin typeface="Times New Roman" pitchFamily="18" charset="0"/>
              <a:cs typeface="Times New Roman" pitchFamily="18" charset="0"/>
            </a:rPr>
            <a:t>Electrical Machines</a:t>
          </a:r>
          <a:endParaRPr lang="en-US" sz="1900" b="1" kern="1200" dirty="0">
            <a:latin typeface="Times New Roman" pitchFamily="18" charset="0"/>
            <a:cs typeface="Times New Roman" pitchFamily="18" charset="0"/>
          </a:endParaRPr>
        </a:p>
      </dsp:txBody>
      <dsp:txXfrm>
        <a:off x="4333679" y="1447469"/>
        <a:ext cx="1572420" cy="844692"/>
      </dsp:txXfrm>
    </dsp:sp>
    <dsp:sp modelId="{3965F074-AAC9-460F-A3E9-398809700CD0}">
      <dsp:nvSpPr>
        <dsp:cNvPr id="0" name=""/>
        <dsp:cNvSpPr/>
      </dsp:nvSpPr>
      <dsp:spPr>
        <a:xfrm>
          <a:off x="1138208" y="459670"/>
          <a:ext cx="4081564" cy="4081564"/>
        </a:xfrm>
        <a:custGeom>
          <a:avLst/>
          <a:gdLst/>
          <a:ahLst/>
          <a:cxnLst/>
          <a:rect l="0" t="0" r="0" b="0"/>
          <a:pathLst>
            <a:path>
              <a:moveTo>
                <a:pt x="4072438" y="1848005"/>
              </a:moveTo>
              <a:arcTo wR="2040782" hR="2040782" stAng="21274779" swAng="2641934"/>
            </a:path>
          </a:pathLst>
        </a:custGeom>
        <a:no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FDCB1C28-D564-43F0-B500-2054D6565398}">
      <dsp:nvSpPr>
        <dsp:cNvPr id="0" name=""/>
        <dsp:cNvSpPr/>
      </dsp:nvSpPr>
      <dsp:spPr>
        <a:xfrm>
          <a:off x="3592322" y="3786129"/>
          <a:ext cx="1572420" cy="730700"/>
        </a:xfrm>
        <a:prstGeom prst="roundRect">
          <a:avLst/>
        </a:prstGeom>
        <a:solidFill>
          <a:schemeClr val="accent1">
            <a:hueOff val="0"/>
            <a:satOff val="0"/>
            <a:lumOff val="0"/>
            <a:alphaOff val="0"/>
          </a:schemeClr>
        </a:solidFill>
        <a:ln>
          <a:noFill/>
        </a:ln>
        <a:effectLst>
          <a:outerShdw blurRad="38100" dist="25400" dir="5400000" algn="t"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b="1" kern="1200" dirty="0" smtClean="0">
              <a:latin typeface="Times New Roman" pitchFamily="18" charset="0"/>
              <a:cs typeface="Times New Roman" pitchFamily="18" charset="0"/>
            </a:rPr>
            <a:t>House wiring</a:t>
          </a:r>
          <a:endParaRPr lang="en-US" sz="1900" b="1" kern="1200" dirty="0">
            <a:latin typeface="Times New Roman" pitchFamily="18" charset="0"/>
            <a:cs typeface="Times New Roman" pitchFamily="18" charset="0"/>
          </a:endParaRPr>
        </a:p>
      </dsp:txBody>
      <dsp:txXfrm>
        <a:off x="3592322" y="3786129"/>
        <a:ext cx="1572420" cy="730700"/>
      </dsp:txXfrm>
    </dsp:sp>
    <dsp:sp modelId="{32C352C2-E2B5-47DD-8E5C-2A08DF0F17F1}">
      <dsp:nvSpPr>
        <dsp:cNvPr id="0" name=""/>
        <dsp:cNvSpPr/>
      </dsp:nvSpPr>
      <dsp:spPr>
        <a:xfrm>
          <a:off x="1138208" y="459670"/>
          <a:ext cx="4081564" cy="4081564"/>
        </a:xfrm>
        <a:custGeom>
          <a:avLst/>
          <a:gdLst/>
          <a:ahLst/>
          <a:cxnLst/>
          <a:rect l="0" t="0" r="0" b="0"/>
          <a:pathLst>
            <a:path>
              <a:moveTo>
                <a:pt x="2446014" y="4040926"/>
              </a:moveTo>
              <a:arcTo wR="2040782" hR="2040782" stAng="4712809" swAng="1374383"/>
            </a:path>
          </a:pathLst>
        </a:custGeom>
        <a:no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256DD4BC-ED2A-47FE-907A-0ED5C54658AF}">
      <dsp:nvSpPr>
        <dsp:cNvPr id="0" name=""/>
        <dsp:cNvSpPr/>
      </dsp:nvSpPr>
      <dsp:spPr>
        <a:xfrm>
          <a:off x="1193239" y="3786129"/>
          <a:ext cx="1572420" cy="730700"/>
        </a:xfrm>
        <a:prstGeom prst="roundRect">
          <a:avLst/>
        </a:prstGeom>
        <a:solidFill>
          <a:schemeClr val="accent1">
            <a:hueOff val="0"/>
            <a:satOff val="0"/>
            <a:lumOff val="0"/>
            <a:alphaOff val="0"/>
          </a:schemeClr>
        </a:solidFill>
        <a:ln>
          <a:noFill/>
        </a:ln>
        <a:effectLst>
          <a:outerShdw blurRad="38100" dist="25400" dir="5400000" algn="t"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smtClean="0">
              <a:latin typeface="Times New Roman" pitchFamily="18" charset="0"/>
              <a:cs typeface="Times New Roman" pitchFamily="18" charset="0"/>
            </a:rPr>
            <a:t>Transducer</a:t>
          </a:r>
          <a:endParaRPr lang="en-US" sz="1800" b="1" kern="1200" dirty="0">
            <a:latin typeface="Times New Roman" pitchFamily="18" charset="0"/>
            <a:cs typeface="Times New Roman" pitchFamily="18" charset="0"/>
          </a:endParaRPr>
        </a:p>
      </dsp:txBody>
      <dsp:txXfrm>
        <a:off x="1193239" y="3786129"/>
        <a:ext cx="1572420" cy="730700"/>
      </dsp:txXfrm>
    </dsp:sp>
    <dsp:sp modelId="{F99BF175-FA88-424F-B6B2-87BAC9BF2693}">
      <dsp:nvSpPr>
        <dsp:cNvPr id="0" name=""/>
        <dsp:cNvSpPr/>
      </dsp:nvSpPr>
      <dsp:spPr>
        <a:xfrm>
          <a:off x="1138208" y="459670"/>
          <a:ext cx="4081564" cy="4081564"/>
        </a:xfrm>
        <a:custGeom>
          <a:avLst/>
          <a:gdLst/>
          <a:ahLst/>
          <a:cxnLst/>
          <a:rect l="0" t="0" r="0" b="0"/>
          <a:pathLst>
            <a:path>
              <a:moveTo>
                <a:pt x="446133" y="3314315"/>
              </a:moveTo>
              <a:arcTo wR="2040782" hR="2040782" stAng="8483287" swAng="2641934"/>
            </a:path>
          </a:pathLst>
        </a:custGeom>
        <a:no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B46256B5-7D9A-49E5-9264-4C190FAA5666}">
      <dsp:nvSpPr>
        <dsp:cNvPr id="0" name=""/>
        <dsp:cNvSpPr/>
      </dsp:nvSpPr>
      <dsp:spPr>
        <a:xfrm>
          <a:off x="451881" y="1447469"/>
          <a:ext cx="1572420" cy="844692"/>
        </a:xfrm>
        <a:prstGeom prst="roundRect">
          <a:avLst/>
        </a:prstGeom>
        <a:solidFill>
          <a:schemeClr val="accent1">
            <a:hueOff val="0"/>
            <a:satOff val="0"/>
            <a:lumOff val="0"/>
            <a:alphaOff val="0"/>
          </a:schemeClr>
        </a:solidFill>
        <a:ln>
          <a:noFill/>
        </a:ln>
        <a:effectLst>
          <a:outerShdw blurRad="38100" dist="25400" dir="5400000" algn="t"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b="1" kern="1200" dirty="0" smtClean="0">
              <a:latin typeface="Times New Roman" pitchFamily="18" charset="0"/>
              <a:cs typeface="Times New Roman" pitchFamily="18" charset="0"/>
            </a:rPr>
            <a:t>Digital Electronics</a:t>
          </a:r>
          <a:endParaRPr lang="en-US" sz="1900" b="1" kern="1200" dirty="0">
            <a:latin typeface="Times New Roman" pitchFamily="18" charset="0"/>
            <a:cs typeface="Times New Roman" pitchFamily="18" charset="0"/>
          </a:endParaRPr>
        </a:p>
      </dsp:txBody>
      <dsp:txXfrm>
        <a:off x="451881" y="1447469"/>
        <a:ext cx="1572420" cy="844692"/>
      </dsp:txXfrm>
    </dsp:sp>
    <dsp:sp modelId="{8A8DFC29-BFAC-4B2A-91DC-375F6D16EE72}">
      <dsp:nvSpPr>
        <dsp:cNvPr id="0" name=""/>
        <dsp:cNvSpPr/>
      </dsp:nvSpPr>
      <dsp:spPr>
        <a:xfrm>
          <a:off x="1138208" y="459670"/>
          <a:ext cx="4081564" cy="4081564"/>
        </a:xfrm>
        <a:custGeom>
          <a:avLst/>
          <a:gdLst/>
          <a:ahLst/>
          <a:cxnLst/>
          <a:rect l="0" t="0" r="0" b="0"/>
          <a:pathLst>
            <a:path>
              <a:moveTo>
                <a:pt x="299225" y="976934"/>
              </a:moveTo>
              <a:arcTo wR="2040782" hR="2040782" stAng="12685145" swAng="2133896"/>
            </a:path>
          </a:pathLst>
        </a:custGeom>
        <a:no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image" Target="../media/image107.w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9.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5" Type="http://schemas.openxmlformats.org/officeDocument/2006/relationships/image" Target="../media/image71.wmf"/><Relationship Id="rId4" Type="http://schemas.openxmlformats.org/officeDocument/2006/relationships/image" Target="../media/image70.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image" Target="../media/image181.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86.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8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90.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9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99.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00.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0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02.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0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1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14.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20.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2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image" Target="../media/image227.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76.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76.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76.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76.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329.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33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332.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333.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334.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335.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image" Target="../media/image95.wmf"/><Relationship Id="rId7" Type="http://schemas.openxmlformats.org/officeDocument/2006/relationships/image" Target="../media/image90.wmf"/><Relationship Id="rId2" Type="http://schemas.openxmlformats.org/officeDocument/2006/relationships/image" Target="../media/image94.wmf"/><Relationship Id="rId1" Type="http://schemas.openxmlformats.org/officeDocument/2006/relationships/image" Target="../media/image93.wmf"/><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73FA4-B803-44DC-BAB7-50E262C85698}" type="datetimeFigureOut">
              <a:rPr lang="en-US" smtClean="0"/>
              <a:pPr/>
              <a:t>07-Oct-21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2C3B27-F804-489B-8253-F9650F7A807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78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423628-62A7-4E0F-BCC6-CF9911E2CEE7}" type="slidenum">
              <a:rPr lang="en-US" altLang="en-US" smtClean="0"/>
              <a:pPr fontAlgn="base">
                <a:spcBef>
                  <a:spcPct val="0"/>
                </a:spcBef>
                <a:spcAft>
                  <a:spcPct val="0"/>
                </a:spcAft>
                <a:defRPr/>
              </a:pPr>
              <a:t>42</a:t>
            </a:fld>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460" name="Slide Number Placeholder 3"/>
          <p:cNvSpPr>
            <a:spLocks noGrp="1" noChangeArrowheads="1"/>
          </p:cNvSpPr>
          <p:nvPr>
            <p:ph type="sldNum" sz="quarter" idx="5"/>
          </p:nvPr>
        </p:nvSpPr>
        <p:spPr bwMode="auto">
          <a:noFill/>
          <a:ln>
            <a:miter lim="800000"/>
            <a:headEnd/>
            <a:tailEnd/>
          </a:ln>
        </p:spPr>
        <p:txBody>
          <a:bodyPr/>
          <a:lstStyle/>
          <a:p>
            <a:fld id="{06F2B8CD-7A64-4C35-9DF2-66B8DB207DFA}" type="slidenum">
              <a:rPr lang="en-US" altLang="en-US"/>
              <a:pPr/>
              <a:t>56</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508" name="Slide Number Placeholder 3"/>
          <p:cNvSpPr>
            <a:spLocks noGrp="1" noChangeArrowheads="1"/>
          </p:cNvSpPr>
          <p:nvPr>
            <p:ph type="sldNum" sz="quarter" idx="5"/>
          </p:nvPr>
        </p:nvSpPr>
        <p:spPr bwMode="auto">
          <a:noFill/>
          <a:ln>
            <a:miter lim="800000"/>
            <a:headEnd/>
            <a:tailEnd/>
          </a:ln>
        </p:spPr>
        <p:txBody>
          <a:bodyPr/>
          <a:lstStyle/>
          <a:p>
            <a:fld id="{F4DB2DAC-0BD2-4EF6-97E1-7DCE3BDF0595}" type="slidenum">
              <a:rPr lang="en-US" altLang="en-US"/>
              <a:pPr/>
              <a:t>57</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556" name="Slide Number Placeholder 3"/>
          <p:cNvSpPr>
            <a:spLocks noGrp="1" noChangeArrowheads="1"/>
          </p:cNvSpPr>
          <p:nvPr>
            <p:ph type="sldNum" sz="quarter" idx="5"/>
          </p:nvPr>
        </p:nvSpPr>
        <p:spPr bwMode="auto">
          <a:noFill/>
          <a:ln>
            <a:miter lim="800000"/>
            <a:headEnd/>
            <a:tailEnd/>
          </a:ln>
        </p:spPr>
        <p:txBody>
          <a:bodyPr/>
          <a:lstStyle/>
          <a:p>
            <a:fld id="{DA54546D-789B-4F7A-9AAE-98DA7D069C8A}" type="slidenum">
              <a:rPr lang="en-US" altLang="en-US"/>
              <a:pPr/>
              <a:t>58</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604" name="Slide Number Placeholder 3"/>
          <p:cNvSpPr>
            <a:spLocks noGrp="1" noChangeArrowheads="1"/>
          </p:cNvSpPr>
          <p:nvPr>
            <p:ph type="sldNum" sz="quarter" idx="5"/>
          </p:nvPr>
        </p:nvSpPr>
        <p:spPr bwMode="auto">
          <a:noFill/>
          <a:ln>
            <a:miter lim="800000"/>
            <a:headEnd/>
            <a:tailEnd/>
          </a:ln>
        </p:spPr>
        <p:txBody>
          <a:bodyPr/>
          <a:lstStyle/>
          <a:p>
            <a:fld id="{6182C5F0-5BAE-4CE6-BE9A-97991D3F3E25}" type="slidenum">
              <a:rPr lang="en-US" altLang="en-US"/>
              <a:pPr/>
              <a:t>59</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7652" name="Slide Number Placeholder 3"/>
          <p:cNvSpPr>
            <a:spLocks noGrp="1" noChangeArrowheads="1"/>
          </p:cNvSpPr>
          <p:nvPr>
            <p:ph type="sldNum" sz="quarter" idx="5"/>
          </p:nvPr>
        </p:nvSpPr>
        <p:spPr bwMode="auto">
          <a:noFill/>
          <a:ln>
            <a:miter lim="800000"/>
            <a:headEnd/>
            <a:tailEnd/>
          </a:ln>
        </p:spPr>
        <p:txBody>
          <a:bodyPr/>
          <a:lstStyle/>
          <a:p>
            <a:fld id="{5312A56E-C795-4D01-92EA-77BA4AA83AF9}" type="slidenum">
              <a:rPr lang="en-US" altLang="en-US"/>
              <a:pPr/>
              <a:t>60</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9700" name="Slide Number Placeholder 3"/>
          <p:cNvSpPr>
            <a:spLocks noGrp="1" noChangeArrowheads="1"/>
          </p:cNvSpPr>
          <p:nvPr>
            <p:ph type="sldNum" sz="quarter" idx="5"/>
          </p:nvPr>
        </p:nvSpPr>
        <p:spPr bwMode="auto">
          <a:noFill/>
          <a:ln>
            <a:miter lim="800000"/>
            <a:headEnd/>
            <a:tailEnd/>
          </a:ln>
        </p:spPr>
        <p:txBody>
          <a:bodyPr/>
          <a:lstStyle/>
          <a:p>
            <a:fld id="{90DEFF1F-225A-4305-91AF-DD46C4F5FEA8}" type="slidenum">
              <a:rPr lang="en-US" altLang="en-US"/>
              <a:pPr/>
              <a:t>61</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1748" name="Slide Number Placeholder 3"/>
          <p:cNvSpPr>
            <a:spLocks noGrp="1" noChangeArrowheads="1"/>
          </p:cNvSpPr>
          <p:nvPr>
            <p:ph type="sldNum" sz="quarter" idx="5"/>
          </p:nvPr>
        </p:nvSpPr>
        <p:spPr bwMode="auto">
          <a:noFill/>
          <a:ln>
            <a:miter lim="800000"/>
            <a:headEnd/>
            <a:tailEnd/>
          </a:ln>
        </p:spPr>
        <p:txBody>
          <a:bodyPr/>
          <a:lstStyle/>
          <a:p>
            <a:fld id="{951022EB-20B3-4C13-88A8-75BF775BAB9C}" type="slidenum">
              <a:rPr lang="en-US" altLang="en-US"/>
              <a:pPr/>
              <a:t>62</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796" name="Slide Number Placeholder 3"/>
          <p:cNvSpPr>
            <a:spLocks noGrp="1" noChangeArrowheads="1"/>
          </p:cNvSpPr>
          <p:nvPr>
            <p:ph type="sldNum" sz="quarter" idx="5"/>
          </p:nvPr>
        </p:nvSpPr>
        <p:spPr bwMode="auto">
          <a:noFill/>
          <a:ln>
            <a:miter lim="800000"/>
            <a:headEnd/>
            <a:tailEnd/>
          </a:ln>
        </p:spPr>
        <p:txBody>
          <a:bodyPr/>
          <a:lstStyle/>
          <a:p>
            <a:fld id="{1A533C26-2D12-42FA-A6DA-D6B40A214991}" type="slidenum">
              <a:rPr lang="en-US" altLang="en-US"/>
              <a:pPr/>
              <a:t>63</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5844" name="Slide Number Placeholder 3"/>
          <p:cNvSpPr>
            <a:spLocks noGrp="1" noChangeArrowheads="1"/>
          </p:cNvSpPr>
          <p:nvPr>
            <p:ph type="sldNum" sz="quarter" idx="5"/>
          </p:nvPr>
        </p:nvSpPr>
        <p:spPr bwMode="auto">
          <a:noFill/>
          <a:ln>
            <a:miter lim="800000"/>
            <a:headEnd/>
            <a:tailEnd/>
          </a:ln>
        </p:spPr>
        <p:txBody>
          <a:bodyPr/>
          <a:lstStyle/>
          <a:p>
            <a:fld id="{19E74DA9-C047-43E9-A1F2-29DA5268E9FA}" type="slidenum">
              <a:rPr lang="en-US" altLang="en-US"/>
              <a:pPr/>
              <a:t>64</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7892" name="Slide Number Placeholder 3"/>
          <p:cNvSpPr>
            <a:spLocks noGrp="1" noChangeArrowheads="1"/>
          </p:cNvSpPr>
          <p:nvPr>
            <p:ph type="sldNum" sz="quarter" idx="5"/>
          </p:nvPr>
        </p:nvSpPr>
        <p:spPr bwMode="auto">
          <a:noFill/>
          <a:ln>
            <a:miter lim="800000"/>
            <a:headEnd/>
            <a:tailEnd/>
          </a:ln>
        </p:spPr>
        <p:txBody>
          <a:bodyPr/>
          <a:lstStyle/>
          <a:p>
            <a:fld id="{66E40D31-1E35-427A-9A63-7967873CB015}" type="slidenum">
              <a:rPr lang="en-US" altLang="en-US"/>
              <a:pPr/>
              <a:t>65</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8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4013668-1737-4B89-9131-994318C84E85}" type="slidenum">
              <a:rPr lang="en-US" altLang="en-US" smtClean="0"/>
              <a:pPr fontAlgn="base">
                <a:spcBef>
                  <a:spcPct val="0"/>
                </a:spcBef>
                <a:spcAft>
                  <a:spcPct val="0"/>
                </a:spcAft>
                <a:defRPr/>
              </a:pPr>
              <a:t>45</a:t>
            </a:fld>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9940" name="Slide Number Placeholder 3"/>
          <p:cNvSpPr>
            <a:spLocks noGrp="1" noChangeArrowheads="1"/>
          </p:cNvSpPr>
          <p:nvPr>
            <p:ph type="sldNum" sz="quarter" idx="5"/>
          </p:nvPr>
        </p:nvSpPr>
        <p:spPr bwMode="auto">
          <a:noFill/>
          <a:ln>
            <a:miter lim="800000"/>
            <a:headEnd/>
            <a:tailEnd/>
          </a:ln>
        </p:spPr>
        <p:txBody>
          <a:bodyPr/>
          <a:lstStyle/>
          <a:p>
            <a:fld id="{BDA5C8AF-1FB0-4ACE-9055-7EC95B135BDB}" type="slidenum">
              <a:rPr lang="en-US" altLang="en-US"/>
              <a:pPr/>
              <a:t>66</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1988" name="Slide Number Placeholder 3"/>
          <p:cNvSpPr>
            <a:spLocks noGrp="1" noChangeArrowheads="1"/>
          </p:cNvSpPr>
          <p:nvPr>
            <p:ph type="sldNum" sz="quarter" idx="5"/>
          </p:nvPr>
        </p:nvSpPr>
        <p:spPr bwMode="auto">
          <a:noFill/>
          <a:ln>
            <a:miter lim="800000"/>
            <a:headEnd/>
            <a:tailEnd/>
          </a:ln>
        </p:spPr>
        <p:txBody>
          <a:bodyPr/>
          <a:lstStyle/>
          <a:p>
            <a:fld id="{084BA6F5-994C-4B94-AF1C-9CDC14A3D1D3}" type="slidenum">
              <a:rPr lang="en-US" altLang="en-US"/>
              <a:pPr/>
              <a:t>67</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4036" name="Slide Number Placeholder 3"/>
          <p:cNvSpPr>
            <a:spLocks noGrp="1" noChangeArrowheads="1"/>
          </p:cNvSpPr>
          <p:nvPr>
            <p:ph type="sldNum" sz="quarter" idx="5"/>
          </p:nvPr>
        </p:nvSpPr>
        <p:spPr bwMode="auto">
          <a:noFill/>
          <a:ln>
            <a:miter lim="800000"/>
            <a:headEnd/>
            <a:tailEnd/>
          </a:ln>
        </p:spPr>
        <p:txBody>
          <a:bodyPr/>
          <a:lstStyle/>
          <a:p>
            <a:fld id="{B24936C7-9A33-465A-A5DF-EBE0A2543B5E}" type="slidenum">
              <a:rPr lang="en-US" altLang="en-US"/>
              <a:pPr/>
              <a:t>68</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6084" name="Slide Number Placeholder 3"/>
          <p:cNvSpPr>
            <a:spLocks noGrp="1" noChangeArrowheads="1"/>
          </p:cNvSpPr>
          <p:nvPr>
            <p:ph type="sldNum" sz="quarter" idx="5"/>
          </p:nvPr>
        </p:nvSpPr>
        <p:spPr bwMode="auto">
          <a:noFill/>
          <a:ln>
            <a:miter lim="800000"/>
            <a:headEnd/>
            <a:tailEnd/>
          </a:ln>
        </p:spPr>
        <p:txBody>
          <a:bodyPr/>
          <a:lstStyle/>
          <a:p>
            <a:fld id="{0E64217B-C29A-480C-AAAD-22E9CD5F192B}" type="slidenum">
              <a:rPr lang="en-US" altLang="en-US"/>
              <a:pPr/>
              <a:t>69</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xmlns="" id="{6ACE6FB3-9851-482E-971B-E17B1F0361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7" name="Notes Placeholder 2">
            <a:extLst>
              <a:ext uri="{FF2B5EF4-FFF2-40B4-BE49-F238E27FC236}">
                <a16:creationId xmlns:a16="http://schemas.microsoft.com/office/drawing/2014/main" xmlns="" id="{9600641C-EDC4-4F3D-963E-E491B1686143}"/>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7348" name="Slide Number Placeholder 3">
            <a:extLst>
              <a:ext uri="{FF2B5EF4-FFF2-40B4-BE49-F238E27FC236}">
                <a16:creationId xmlns:a16="http://schemas.microsoft.com/office/drawing/2014/main" xmlns="" id="{7930ADF6-CBCF-4C27-84FE-55FB6A1AE65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7F47428-71BB-425B-8FBE-81E641DB5B16}" type="slidenum">
              <a:rPr lang="en-US" altLang="en-US">
                <a:latin typeface="Calibri" panose="020F0502020204030204" pitchFamily="34" charset="0"/>
              </a:rPr>
              <a:pPr eaLnBrk="1" hangingPunct="1"/>
              <a:t>82</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xmlns="" id="{C37AB9F9-6DB6-462E-BCBF-842DF08B6A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8371" name="Notes Placeholder 2">
            <a:extLst>
              <a:ext uri="{FF2B5EF4-FFF2-40B4-BE49-F238E27FC236}">
                <a16:creationId xmlns:a16="http://schemas.microsoft.com/office/drawing/2014/main" xmlns="" id="{F7527749-B4D1-4E71-AD89-0B4A56A72156}"/>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8372" name="Slide Number Placeholder 3">
            <a:extLst>
              <a:ext uri="{FF2B5EF4-FFF2-40B4-BE49-F238E27FC236}">
                <a16:creationId xmlns:a16="http://schemas.microsoft.com/office/drawing/2014/main" xmlns="" id="{62EEB77A-3B2F-486D-8E48-B2969DC8F3A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4014124-FE0A-4FAF-B01E-DAFBBB77E547}" type="slidenum">
              <a:rPr lang="en-US" altLang="en-US">
                <a:latin typeface="Calibri" panose="020F0502020204030204" pitchFamily="34" charset="0"/>
              </a:rPr>
              <a:pPr eaLnBrk="1" hangingPunct="1"/>
              <a:t>83</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xmlns="" id="{E8B1F326-EDD6-440B-BD93-5F988AD925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9395" name="Notes Placeholder 2">
            <a:extLst>
              <a:ext uri="{FF2B5EF4-FFF2-40B4-BE49-F238E27FC236}">
                <a16:creationId xmlns:a16="http://schemas.microsoft.com/office/drawing/2014/main" xmlns="" id="{B50F7493-4232-4DB4-9C15-81039240DA57}"/>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9396" name="Slide Number Placeholder 3">
            <a:extLst>
              <a:ext uri="{FF2B5EF4-FFF2-40B4-BE49-F238E27FC236}">
                <a16:creationId xmlns:a16="http://schemas.microsoft.com/office/drawing/2014/main" xmlns="" id="{5B43D41A-379C-4868-8025-DBB430680B1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2F173E-B5E2-407E-8688-21D8022FBB94}" type="slidenum">
              <a:rPr lang="en-US" altLang="en-US">
                <a:latin typeface="Calibri" panose="020F0502020204030204" pitchFamily="34" charset="0"/>
              </a:rPr>
              <a:pPr eaLnBrk="1" hangingPunct="1"/>
              <a:t>86</a:t>
            </a:fld>
            <a:endParaRPr lang="en-US" altLang="en-US">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xmlns="" id="{7C95A194-1059-4E9D-A224-9972983204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0419" name="Notes Placeholder 2">
            <a:extLst>
              <a:ext uri="{FF2B5EF4-FFF2-40B4-BE49-F238E27FC236}">
                <a16:creationId xmlns:a16="http://schemas.microsoft.com/office/drawing/2014/main" xmlns="" id="{61086633-2C6D-497A-8047-3C7163FBDC3C}"/>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0420" name="Slide Number Placeholder 3">
            <a:extLst>
              <a:ext uri="{FF2B5EF4-FFF2-40B4-BE49-F238E27FC236}">
                <a16:creationId xmlns:a16="http://schemas.microsoft.com/office/drawing/2014/main" xmlns="" id="{E0E93907-BBC6-4458-A87B-F7F6C092255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3D68EF0-24B4-4189-9236-AB1689B6DA60}" type="slidenum">
              <a:rPr lang="en-US" altLang="en-US">
                <a:latin typeface="Calibri" panose="020F0502020204030204" pitchFamily="34" charset="0"/>
              </a:rPr>
              <a:pPr eaLnBrk="1" hangingPunct="1"/>
              <a:t>87</a:t>
            </a:fld>
            <a:endParaRPr lang="en-US" altLang="en-US">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415B01-5A4B-44F2-89CD-76C2D0927584}" type="slidenum">
              <a:rPr lang="en-US" smtClean="0"/>
              <a:pPr/>
              <a:t>128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DA8925-9B25-49A1-9FFD-AFF4277D44D0}" type="slidenum">
              <a:rPr lang="en-US" altLang="en-US" smtClean="0"/>
              <a:pPr fontAlgn="base">
                <a:spcBef>
                  <a:spcPct val="0"/>
                </a:spcBef>
                <a:spcAft>
                  <a:spcPct val="0"/>
                </a:spcAft>
                <a:defRPr/>
              </a:pPr>
              <a:t>171</a:t>
            </a:fld>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9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A40A92-A786-48D4-868C-37070B67AD9C}" type="slidenum">
              <a:rPr lang="en-US" altLang="en-US" smtClean="0"/>
              <a:pPr fontAlgn="base">
                <a:spcBef>
                  <a:spcPct val="0"/>
                </a:spcBef>
                <a:spcAft>
                  <a:spcPct val="0"/>
                </a:spcAft>
                <a:defRPr/>
              </a:pPr>
              <a:t>46</a:t>
            </a:fld>
            <a:endParaRPr lang="en-US"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5B8A7D0-691A-451C-AB56-476C6D68AE16}" type="slidenum">
              <a:rPr lang="en-US" altLang="en-US" smtClean="0"/>
              <a:pPr fontAlgn="base">
                <a:spcBef>
                  <a:spcPct val="0"/>
                </a:spcBef>
                <a:spcAft>
                  <a:spcPct val="0"/>
                </a:spcAft>
                <a:defRPr/>
              </a:pPr>
              <a:t>172</a:t>
            </a:fld>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6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A32C8B6-B8C9-4CD8-B7FE-A1B007CEED5A}" type="slidenum">
              <a:rPr lang="en-US" altLang="en-US" smtClean="0"/>
              <a:pPr fontAlgn="base">
                <a:spcBef>
                  <a:spcPct val="0"/>
                </a:spcBef>
                <a:spcAft>
                  <a:spcPct val="0"/>
                </a:spcAft>
                <a:defRPr/>
              </a:pPr>
              <a:t>173</a:t>
            </a:fld>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7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5CDC124-8014-4E48-AAB6-8B052290B3AD}" type="slidenum">
              <a:rPr lang="en-US" altLang="en-US" smtClean="0"/>
              <a:pPr fontAlgn="base">
                <a:spcBef>
                  <a:spcPct val="0"/>
                </a:spcBef>
                <a:spcAft>
                  <a:spcPct val="0"/>
                </a:spcAft>
                <a:defRPr/>
              </a:pPr>
              <a:t>174</a:t>
            </a:fld>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8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782B22-0252-43FF-A4C5-261D2F179D2F}" type="slidenum">
              <a:rPr lang="en-US" altLang="en-US" smtClean="0"/>
              <a:pPr fontAlgn="base">
                <a:spcBef>
                  <a:spcPct val="0"/>
                </a:spcBef>
                <a:spcAft>
                  <a:spcPct val="0"/>
                </a:spcAft>
                <a:defRPr/>
              </a:pPr>
              <a:t>175</a:t>
            </a:fld>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93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EF2860-ACEF-461E-8EC4-23DEBED7B4DA}" type="slidenum">
              <a:rPr lang="en-US" altLang="en-US" smtClean="0"/>
              <a:pPr fontAlgn="base">
                <a:spcBef>
                  <a:spcPct val="0"/>
                </a:spcBef>
                <a:spcAft>
                  <a:spcPct val="0"/>
                </a:spcAft>
                <a:defRPr/>
              </a:pPr>
              <a:t>176</a:t>
            </a:fld>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0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3AEC27E-42AE-4C6F-BA8F-3B36D235BD15}" type="slidenum">
              <a:rPr lang="en-US" altLang="en-US" smtClean="0"/>
              <a:pPr fontAlgn="base">
                <a:spcBef>
                  <a:spcPct val="0"/>
                </a:spcBef>
                <a:spcAft>
                  <a:spcPct val="0"/>
                </a:spcAft>
                <a:defRPr/>
              </a:pPr>
              <a:t>177</a:t>
            </a:fld>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399290-3011-4157-B3BA-D16D9A1F76A1}" type="slidenum">
              <a:rPr lang="en-US" altLang="en-US" smtClean="0"/>
              <a:pPr fontAlgn="base">
                <a:spcBef>
                  <a:spcPct val="0"/>
                </a:spcBef>
                <a:spcAft>
                  <a:spcPct val="0"/>
                </a:spcAft>
                <a:defRPr/>
              </a:pPr>
              <a:t>47</a:t>
            </a:fld>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2C3B27-F804-489B-8253-F9650F7A8070}" type="slidenum">
              <a:rPr lang="en-US" smtClean="0"/>
              <a:pPr/>
              <a:t>50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244" name="Slide Number Placeholder 3"/>
          <p:cNvSpPr>
            <a:spLocks noGrp="1" noChangeArrowheads="1"/>
          </p:cNvSpPr>
          <p:nvPr>
            <p:ph type="sldNum" sz="quarter" idx="5"/>
          </p:nvPr>
        </p:nvSpPr>
        <p:spPr bwMode="auto">
          <a:noFill/>
          <a:ln>
            <a:miter lim="800000"/>
            <a:headEnd/>
            <a:tailEnd/>
          </a:ln>
        </p:spPr>
        <p:txBody>
          <a:bodyPr/>
          <a:lstStyle/>
          <a:p>
            <a:fld id="{4FC3752F-A6C5-496C-9853-2801952512C0}" type="slidenum">
              <a:rPr lang="en-US" altLang="en-US"/>
              <a:pPr/>
              <a:t>51</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p:spPr>
      </p:sp>
      <p:sp>
        <p:nvSpPr>
          <p:cNvPr id="122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292" name="Slide Number Placeholder 3"/>
          <p:cNvSpPr>
            <a:spLocks noGrp="1" noChangeArrowheads="1"/>
          </p:cNvSpPr>
          <p:nvPr>
            <p:ph type="sldNum" sz="quarter" idx="5"/>
          </p:nvPr>
        </p:nvSpPr>
        <p:spPr bwMode="auto">
          <a:noFill/>
          <a:ln>
            <a:miter lim="800000"/>
            <a:headEnd/>
            <a:tailEnd/>
          </a:ln>
        </p:spPr>
        <p:txBody>
          <a:bodyPr/>
          <a:lstStyle/>
          <a:p>
            <a:fld id="{965DD761-ECED-4B3F-9298-FE162CD41F0A}" type="slidenum">
              <a:rPr lang="en-US" altLang="en-US"/>
              <a:pPr/>
              <a:t>52</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364" name="Slide Number Placeholder 3"/>
          <p:cNvSpPr>
            <a:spLocks noGrp="1" noChangeArrowheads="1"/>
          </p:cNvSpPr>
          <p:nvPr>
            <p:ph type="sldNum" sz="quarter" idx="5"/>
          </p:nvPr>
        </p:nvSpPr>
        <p:spPr bwMode="auto">
          <a:noFill/>
          <a:ln>
            <a:miter lim="800000"/>
            <a:headEnd/>
            <a:tailEnd/>
          </a:ln>
        </p:spPr>
        <p:txBody>
          <a:bodyPr/>
          <a:lstStyle/>
          <a:p>
            <a:fld id="{E205E9B7-88F4-4093-A00D-F6DF71AC84F9}" type="slidenum">
              <a:rPr lang="en-US" altLang="en-US"/>
              <a:pPr/>
              <a:t>54</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412" name="Slide Number Placeholder 3"/>
          <p:cNvSpPr>
            <a:spLocks noGrp="1" noChangeArrowheads="1"/>
          </p:cNvSpPr>
          <p:nvPr>
            <p:ph type="sldNum" sz="quarter" idx="5"/>
          </p:nvPr>
        </p:nvSpPr>
        <p:spPr bwMode="auto">
          <a:noFill/>
          <a:ln>
            <a:miter lim="800000"/>
            <a:headEnd/>
            <a:tailEnd/>
          </a:ln>
        </p:spPr>
        <p:txBody>
          <a:bodyPr/>
          <a:lstStyle/>
          <a:p>
            <a:fld id="{4546E078-0BCD-48BE-8972-39EC165F28C4}" type="slidenum">
              <a:rPr lang="en-US" altLang="en-US"/>
              <a:pPr/>
              <a:t>55</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pPr/>
              <a:t>07-Oct-21</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07-Oct-21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07-Oct-21</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07-Oct-21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07-Oct-21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07-Oct-21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07-Oct-21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07-Oct-21</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07-Oct-21</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package" Target="../embeddings/Microsoft_Office_Word_Document33.docx"/><Relationship Id="rId2" Type="http://schemas.openxmlformats.org/officeDocument/2006/relationships/slideLayout" Target="../slideLayouts/slideLayout7.xml"/><Relationship Id="rId1" Type="http://schemas.openxmlformats.org/officeDocument/2006/relationships/vmlDrawing" Target="../drawings/vmlDrawing46.v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package" Target="../embeddings/Microsoft_Office_Word_Document34.docx"/><Relationship Id="rId2" Type="http://schemas.openxmlformats.org/officeDocument/2006/relationships/slideLayout" Target="../slideLayouts/slideLayout7.xml"/><Relationship Id="rId1" Type="http://schemas.openxmlformats.org/officeDocument/2006/relationships/vmlDrawing" Target="../drawings/vmlDrawing47.vml"/></Relationships>
</file>

<file path=ppt/slides/_rels/slide10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package" Target="../embeddings/Microsoft_Office_Word_Document35.docx"/><Relationship Id="rId2" Type="http://schemas.openxmlformats.org/officeDocument/2006/relationships/slideLayout" Target="../slideLayouts/slideLayout7.xml"/><Relationship Id="rId1" Type="http://schemas.openxmlformats.org/officeDocument/2006/relationships/vmlDrawing" Target="../drawings/vmlDrawing48.vml"/></Relationships>
</file>

<file path=ppt/slides/_rels/slide107.xml.rels><?xml version="1.0" encoding="UTF-8" standalone="yes"?>
<Relationships xmlns="http://schemas.openxmlformats.org/package/2006/relationships"><Relationship Id="rId3" Type="http://schemas.openxmlformats.org/officeDocument/2006/relationships/package" Target="../embeddings/Microsoft_Office_Word_Document36.docx"/><Relationship Id="rId2" Type="http://schemas.openxmlformats.org/officeDocument/2006/relationships/slideLayout" Target="../slideLayouts/slideLayout7.xml"/><Relationship Id="rId1" Type="http://schemas.openxmlformats.org/officeDocument/2006/relationships/vmlDrawing" Target="../drawings/vmlDrawing49.vml"/></Relationships>
</file>

<file path=ppt/slides/_rels/slide108.xml.rels><?xml version="1.0" encoding="UTF-8" standalone="yes"?>
<Relationships xmlns="http://schemas.openxmlformats.org/package/2006/relationships"><Relationship Id="rId3" Type="http://schemas.openxmlformats.org/officeDocument/2006/relationships/package" Target="../embeddings/Microsoft_Office_Word_Document37.docx"/><Relationship Id="rId2" Type="http://schemas.openxmlformats.org/officeDocument/2006/relationships/slideLayout" Target="../slideLayouts/slideLayout7.xml"/><Relationship Id="rId1" Type="http://schemas.openxmlformats.org/officeDocument/2006/relationships/vmlDrawing" Target="../drawings/vmlDrawing50.vml"/></Relationships>
</file>

<file path=ppt/slides/_rels/slide109.xml.rels><?xml version="1.0" encoding="UTF-8" standalone="yes"?>
<Relationships xmlns="http://schemas.openxmlformats.org/package/2006/relationships"><Relationship Id="rId3" Type="http://schemas.openxmlformats.org/officeDocument/2006/relationships/package" Target="../embeddings/Microsoft_Office_Word_Document38.docx"/><Relationship Id="rId2" Type="http://schemas.openxmlformats.org/officeDocument/2006/relationships/slideLayout" Target="../slideLayouts/slideLayout7.xml"/><Relationship Id="rId1" Type="http://schemas.openxmlformats.org/officeDocument/2006/relationships/vmlDrawing" Target="../drawings/vmlDrawing51.v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package" Target="../embeddings/Microsoft_Office_Word_Document39.docx"/><Relationship Id="rId2" Type="http://schemas.openxmlformats.org/officeDocument/2006/relationships/slideLayout" Target="../slideLayouts/slideLayout7.xml"/><Relationship Id="rId1" Type="http://schemas.openxmlformats.org/officeDocument/2006/relationships/vmlDrawing" Target="../drawings/vmlDrawing52.vml"/></Relationships>
</file>

<file path=ppt/slides/_rels/slide111.xml.rels><?xml version="1.0" encoding="UTF-8" standalone="yes"?>
<Relationships xmlns="http://schemas.openxmlformats.org/package/2006/relationships"><Relationship Id="rId3" Type="http://schemas.openxmlformats.org/officeDocument/2006/relationships/package" Target="../embeddings/Microsoft_Office_Word_Document40.docx"/><Relationship Id="rId2" Type="http://schemas.openxmlformats.org/officeDocument/2006/relationships/slideLayout" Target="../slideLayouts/slideLayout7.xml"/><Relationship Id="rId1" Type="http://schemas.openxmlformats.org/officeDocument/2006/relationships/vmlDrawing" Target="../drawings/vmlDrawing53.vml"/></Relationships>
</file>

<file path=ppt/slides/_rels/slide11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package" Target="../embeddings/Microsoft_Office_Word_Document41.docx"/><Relationship Id="rId2" Type="http://schemas.openxmlformats.org/officeDocument/2006/relationships/slideLayout" Target="../slideLayouts/slideLayout2.xml"/><Relationship Id="rId1" Type="http://schemas.openxmlformats.org/officeDocument/2006/relationships/vmlDrawing" Target="../drawings/vmlDrawing54.vml"/></Relationships>
</file>

<file path=ppt/slides/_rels/slide11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20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09.emf"/><Relationship Id="rId2" Type="http://schemas.openxmlformats.org/officeDocument/2006/relationships/image" Target="../media/image208.jpeg"/><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emf"/><Relationship Id="rId4" Type="http://schemas.openxmlformats.org/officeDocument/2006/relationships/image" Target="../media/image210.emf"/></Relationships>
</file>

<file path=ppt/slides/_rels/slide119.xml.rels><?xml version="1.0" encoding="UTF-8" standalone="yes"?>
<Relationships xmlns="http://schemas.openxmlformats.org/package/2006/relationships"><Relationship Id="rId3" Type="http://schemas.openxmlformats.org/officeDocument/2006/relationships/package" Target="../embeddings/Microsoft_Office_Word_Document42.docx"/><Relationship Id="rId2" Type="http://schemas.openxmlformats.org/officeDocument/2006/relationships/slideLayout" Target="../slideLayouts/slideLayout2.xml"/><Relationship Id="rId1" Type="http://schemas.openxmlformats.org/officeDocument/2006/relationships/vmlDrawing" Target="../drawings/vmlDrawing55.v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20.xml.rels><?xml version="1.0" encoding="UTF-8" standalone="yes"?>
<Relationships xmlns="http://schemas.openxmlformats.org/package/2006/relationships"><Relationship Id="rId3" Type="http://schemas.openxmlformats.org/officeDocument/2006/relationships/package" Target="../embeddings/Microsoft_Office_Word_Document43.docx"/><Relationship Id="rId2" Type="http://schemas.openxmlformats.org/officeDocument/2006/relationships/slideLayout" Target="../slideLayouts/slideLayout7.xml"/><Relationship Id="rId1" Type="http://schemas.openxmlformats.org/officeDocument/2006/relationships/vmlDrawing" Target="../drawings/vmlDrawing56.vml"/></Relationships>
</file>

<file path=ppt/slides/_rels/slide12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package" Target="../embeddings/Microsoft_Office_Word_Document44.docx"/><Relationship Id="rId2" Type="http://schemas.openxmlformats.org/officeDocument/2006/relationships/slideLayout" Target="../slideLayouts/slideLayout7.xml"/><Relationship Id="rId1" Type="http://schemas.openxmlformats.org/officeDocument/2006/relationships/vmlDrawing" Target="../drawings/vmlDrawing57.vml"/></Relationships>
</file>

<file path=ppt/slides/_rels/slide125.xml.rels><?xml version="1.0" encoding="UTF-8" standalone="yes"?>
<Relationships xmlns="http://schemas.openxmlformats.org/package/2006/relationships"><Relationship Id="rId3" Type="http://schemas.openxmlformats.org/officeDocument/2006/relationships/package" Target="../embeddings/Microsoft_Office_Word_Document45.docx"/><Relationship Id="rId2" Type="http://schemas.openxmlformats.org/officeDocument/2006/relationships/slideLayout" Target="../slideLayouts/slideLayout7.xml"/><Relationship Id="rId1" Type="http://schemas.openxmlformats.org/officeDocument/2006/relationships/vmlDrawing" Target="../drawings/vmlDrawing58.vml"/></Relationships>
</file>

<file path=ppt/slides/_rels/slide12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emf"/><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127.xml.rels><?xml version="1.0" encoding="UTF-8" standalone="yes"?>
<Relationships xmlns="http://schemas.openxmlformats.org/package/2006/relationships"><Relationship Id="rId3" Type="http://schemas.openxmlformats.org/officeDocument/2006/relationships/package" Target="../embeddings/Microsoft_Office_Word_Document46.docx"/><Relationship Id="rId2" Type="http://schemas.openxmlformats.org/officeDocument/2006/relationships/slideLayout" Target="../slideLayouts/slideLayout7.xml"/><Relationship Id="rId1" Type="http://schemas.openxmlformats.org/officeDocument/2006/relationships/vmlDrawing" Target="../drawings/vmlDrawing59.vml"/></Relationships>
</file>

<file path=ppt/slides/_rels/slide12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oleObject" Target="../embeddings/oleObject42.bin"/></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oleObject" Target="../embeddings/oleObject44.bin"/><Relationship Id="rId5" Type="http://schemas.openxmlformats.org/officeDocument/2006/relationships/image" Target="../media/image240.png"/><Relationship Id="rId4" Type="http://schemas.openxmlformats.org/officeDocument/2006/relationships/oleObject" Target="../embeddings/oleObject43.bin"/></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oleObject" Target="../embeddings/oleObject47.bin"/><Relationship Id="rId5" Type="http://schemas.openxmlformats.org/officeDocument/2006/relationships/image" Target="../media/image242.png"/><Relationship Id="rId4" Type="http://schemas.openxmlformats.org/officeDocument/2006/relationships/image" Target="../media/image241.gi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241.gif"/><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oleObject" Target="../embeddings/oleObject50.bin"/><Relationship Id="rId5" Type="http://schemas.openxmlformats.org/officeDocument/2006/relationships/image" Target="../media/image243.jpeg"/><Relationship Id="rId4" Type="http://schemas.openxmlformats.org/officeDocument/2006/relationships/oleObject" Target="../embeddings/oleObject49.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252.emf"/><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50.emf"/><Relationship Id="rId11" Type="http://schemas.openxmlformats.org/officeDocument/2006/relationships/image" Target="../media/image255.png"/><Relationship Id="rId5" Type="http://schemas.openxmlformats.org/officeDocument/2006/relationships/image" Target="../media/image249.emf"/><Relationship Id="rId10" Type="http://schemas.openxmlformats.org/officeDocument/2006/relationships/image" Target="../media/image254.emf"/><Relationship Id="rId4" Type="http://schemas.openxmlformats.org/officeDocument/2006/relationships/image" Target="../media/image248.emf"/><Relationship Id="rId9" Type="http://schemas.openxmlformats.org/officeDocument/2006/relationships/image" Target="../media/image253.emf"/></Relationships>
</file>

<file path=ppt/slides/_rels/slide15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emf"/><Relationship Id="rId1" Type="http://schemas.openxmlformats.org/officeDocument/2006/relationships/slideLayout" Target="../slideLayouts/slideLayout2.xml"/><Relationship Id="rId5" Type="http://schemas.openxmlformats.org/officeDocument/2006/relationships/image" Target="../media/image261.emf"/><Relationship Id="rId4" Type="http://schemas.openxmlformats.org/officeDocument/2006/relationships/image" Target="../media/image260.emf"/></Relationships>
</file>

<file path=ppt/slides/_rels/slide154.xml.rels><?xml version="1.0" encoding="UTF-8" standalone="yes"?>
<Relationships xmlns="http://schemas.openxmlformats.org/package/2006/relationships"><Relationship Id="rId8" Type="http://schemas.openxmlformats.org/officeDocument/2006/relationships/image" Target="../media/image268.emf"/><Relationship Id="rId3" Type="http://schemas.openxmlformats.org/officeDocument/2006/relationships/image" Target="../media/image263.emf"/><Relationship Id="rId7" Type="http://schemas.openxmlformats.org/officeDocument/2006/relationships/image" Target="../media/image267.emf"/><Relationship Id="rId2" Type="http://schemas.openxmlformats.org/officeDocument/2006/relationships/image" Target="../media/image262.emf"/><Relationship Id="rId1" Type="http://schemas.openxmlformats.org/officeDocument/2006/relationships/slideLayout" Target="../slideLayouts/slideLayout2.xml"/><Relationship Id="rId6" Type="http://schemas.openxmlformats.org/officeDocument/2006/relationships/image" Target="../media/image266.emf"/><Relationship Id="rId11" Type="http://schemas.openxmlformats.org/officeDocument/2006/relationships/image" Target="../media/image271.png"/><Relationship Id="rId5" Type="http://schemas.openxmlformats.org/officeDocument/2006/relationships/image" Target="../media/image265.emf"/><Relationship Id="rId10" Type="http://schemas.openxmlformats.org/officeDocument/2006/relationships/image" Target="../media/image270.png"/><Relationship Id="rId4" Type="http://schemas.openxmlformats.org/officeDocument/2006/relationships/image" Target="../media/image264.emf"/><Relationship Id="rId9" Type="http://schemas.openxmlformats.org/officeDocument/2006/relationships/image" Target="../media/image269.png"/></Relationships>
</file>

<file path=ppt/slides/_rels/slide155.xml.rels><?xml version="1.0" encoding="UTF-8" standalone="yes"?>
<Relationships xmlns="http://schemas.openxmlformats.org/package/2006/relationships"><Relationship Id="rId3" Type="http://schemas.openxmlformats.org/officeDocument/2006/relationships/image" Target="../media/image273.emf"/><Relationship Id="rId2" Type="http://schemas.openxmlformats.org/officeDocument/2006/relationships/image" Target="../media/image272.emf"/><Relationship Id="rId1" Type="http://schemas.openxmlformats.org/officeDocument/2006/relationships/slideLayout" Target="../slideLayouts/slideLayout2.xml"/><Relationship Id="rId5" Type="http://schemas.openxmlformats.org/officeDocument/2006/relationships/image" Target="../media/image275.png"/><Relationship Id="rId4" Type="http://schemas.openxmlformats.org/officeDocument/2006/relationships/image" Target="../media/image274.emf"/></Relationships>
</file>

<file path=ppt/slides/_rels/slide15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oleObject" Target="../embeddings/oleObject51.bin"/></Relationships>
</file>

<file path=ppt/slides/_rels/slide157.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279.jpeg"/><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oleObject" Target="../embeddings/oleObject52.bin"/></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66.vml"/><Relationship Id="rId4" Type="http://schemas.openxmlformats.org/officeDocument/2006/relationships/image" Target="../media/image280.png"/></Relationships>
</file>

<file path=ppt/slides/_rels/slide159.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281.gif"/><Relationship Id="rId5" Type="http://schemas.openxmlformats.org/officeDocument/2006/relationships/oleObject" Target="../embeddings/oleObject57.bin"/><Relationship Id="rId4" Type="http://schemas.openxmlformats.org/officeDocument/2006/relationships/oleObject" Target="../embeddings/oleObject56.bin"/></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83.png"/><Relationship Id="rId7" Type="http://schemas.openxmlformats.org/officeDocument/2006/relationships/image" Target="../media/image287.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 Id="rId9" Type="http://schemas.openxmlformats.org/officeDocument/2006/relationships/image" Target="../media/image289.png"/></Relationships>
</file>

<file path=ppt/slides/_rels/slide161.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162.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16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303.png"/></Relationships>
</file>

<file path=ppt/slides/_rels/slide164.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 Id="rId9" Type="http://schemas.openxmlformats.org/officeDocument/2006/relationships/image" Target="../media/image313.png"/></Relationships>
</file>

<file path=ppt/slides/_rels/slide16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emf"/><Relationship Id="rId1" Type="http://schemas.openxmlformats.org/officeDocument/2006/relationships/slideLayout" Target="../slideLayouts/slideLayout2.xml"/><Relationship Id="rId5" Type="http://schemas.openxmlformats.org/officeDocument/2006/relationships/image" Target="../media/image317.png"/><Relationship Id="rId4" Type="http://schemas.openxmlformats.org/officeDocument/2006/relationships/image" Target="../media/image316.png"/></Relationships>
</file>

<file path=ppt/slides/_rels/slide16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xml"/><Relationship Id="rId5" Type="http://schemas.openxmlformats.org/officeDocument/2006/relationships/image" Target="../media/image321.png"/><Relationship Id="rId4" Type="http://schemas.openxmlformats.org/officeDocument/2006/relationships/image" Target="../media/image320.png"/></Relationships>
</file>

<file path=ppt/slides/_rels/slide16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emf"/><Relationship Id="rId1" Type="http://schemas.openxmlformats.org/officeDocument/2006/relationships/slideLayout" Target="../slideLayouts/slideLayout2.xml"/><Relationship Id="rId5" Type="http://schemas.openxmlformats.org/officeDocument/2006/relationships/image" Target="../media/image325.png"/><Relationship Id="rId4" Type="http://schemas.openxmlformats.org/officeDocument/2006/relationships/image" Target="../media/image324.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0.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2.xml"/><Relationship Id="rId4" Type="http://schemas.openxmlformats.org/officeDocument/2006/relationships/image" Target="../media/image328.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68.vml"/><Relationship Id="rId4" Type="http://schemas.openxmlformats.org/officeDocument/2006/relationships/package" Target="../embeddings/Microsoft_Office_Word_Document47.docx"/></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69.vml"/><Relationship Id="rId4" Type="http://schemas.openxmlformats.org/officeDocument/2006/relationships/package" Target="../embeddings/Microsoft_Office_Word_Document48.docx"/></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70.vml"/><Relationship Id="rId4" Type="http://schemas.openxmlformats.org/officeDocument/2006/relationships/package" Target="../embeddings/Microsoft_Office_Word_Document49.docx"/></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mlDrawing" Target="../drawings/vmlDrawing71.vml"/><Relationship Id="rId4" Type="http://schemas.openxmlformats.org/officeDocument/2006/relationships/package" Target="../embeddings/Microsoft_Office_Word_Document50.docx"/></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72.vml"/><Relationship Id="rId4" Type="http://schemas.openxmlformats.org/officeDocument/2006/relationships/package" Target="../embeddings/Microsoft_Office_Word_Document51.docx"/></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73.vml"/><Relationship Id="rId4" Type="http://schemas.openxmlformats.org/officeDocument/2006/relationships/package" Target="../embeddings/Microsoft_Office_Word_Document52.docx"/></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mlDrawing" Target="../drawings/vmlDrawing74.vml"/><Relationship Id="rId4" Type="http://schemas.openxmlformats.org/officeDocument/2006/relationships/package" Target="../embeddings/Microsoft_Office_Word_Document53.docx"/></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29.xml.rels><?xml version="1.0" encoding="UTF-8" standalone="yes"?>
<Relationships xmlns="http://schemas.openxmlformats.org/package/2006/relationships"><Relationship Id="rId3" Type="http://schemas.openxmlformats.org/officeDocument/2006/relationships/hyperlink" Target="mailto:kWh@4.60" TargetMode="External"/><Relationship Id="rId2" Type="http://schemas.openxmlformats.org/officeDocument/2006/relationships/hyperlink" Target="mailto:kWh@3.50" TargetMode="External"/><Relationship Id="rId1" Type="http://schemas.openxmlformats.org/officeDocument/2006/relationships/slideLayout" Target="../slideLayouts/slideLayout2.xml"/><Relationship Id="rId4" Type="http://schemas.openxmlformats.org/officeDocument/2006/relationships/hyperlink" Target="mailto:kWh@6.60"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8.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2.png"/><Relationship Id="rId5" Type="http://schemas.openxmlformats.org/officeDocument/2006/relationships/oleObject" Target="../embeddings/oleObject10.bin"/><Relationship Id="rId4" Type="http://schemas.openxmlformats.org/officeDocument/2006/relationships/oleObject" Target="../embeddings/oleObject9.bin"/><Relationship Id="rId9"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0.jpeg"/><Relationship Id="rId5" Type="http://schemas.openxmlformats.org/officeDocument/2006/relationships/oleObject" Target="../embeddings/oleObject13.bin"/><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3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oleObject" Target="../embeddings/oleObject17.bin"/><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100.png"/><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0.bin"/><Relationship Id="rId11" Type="http://schemas.openxmlformats.org/officeDocument/2006/relationships/oleObject" Target="../embeddings/oleObject25.bin"/><Relationship Id="rId5" Type="http://schemas.openxmlformats.org/officeDocument/2006/relationships/oleObject" Target="../embeddings/oleObject19.bin"/><Relationship Id="rId10" Type="http://schemas.openxmlformats.org/officeDocument/2006/relationships/oleObject" Target="../embeddings/oleObject24.bin"/><Relationship Id="rId4" Type="http://schemas.openxmlformats.org/officeDocument/2006/relationships/oleObject" Target="../embeddings/oleObject18.bin"/><Relationship Id="rId9" Type="http://schemas.openxmlformats.org/officeDocument/2006/relationships/oleObject" Target="../embeddings/oleObject23.bin"/></Relationships>
</file>

<file path=ppt/slides/_rels/slide3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04.jpe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image" Target="../media/image113.png"/><Relationship Id="rId7" Type="http://schemas.openxmlformats.org/officeDocument/2006/relationships/oleObject" Target="../embeddings/oleObject29.bin"/><Relationship Id="rId12"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8.bin"/><Relationship Id="rId11" Type="http://schemas.openxmlformats.org/officeDocument/2006/relationships/oleObject" Target="../embeddings/oleObject33.bin"/><Relationship Id="rId5" Type="http://schemas.openxmlformats.org/officeDocument/2006/relationships/image" Target="../media/image114.png"/><Relationship Id="rId10" Type="http://schemas.openxmlformats.org/officeDocument/2006/relationships/oleObject" Target="../embeddings/oleObject32.bin"/><Relationship Id="rId4" Type="http://schemas.openxmlformats.org/officeDocument/2006/relationships/oleObject" Target="../embeddings/oleObject27.bin"/><Relationship Id="rId9" Type="http://schemas.openxmlformats.org/officeDocument/2006/relationships/oleObject" Target="../embeddings/oleObject31.bin"/></Relationships>
</file>

<file path=ppt/slides/_rels/slide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package" Target="../embeddings/Microsoft_Office_Word_Document1.docx"/></Relationships>
</file>

<file path=ppt/slides/_rels/slide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package" Target="../embeddings/Microsoft_Office_Word_Document2.docx"/></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124.png"/><Relationship Id="rId4" Type="http://schemas.openxmlformats.org/officeDocument/2006/relationships/package" Target="../embeddings/Microsoft_Office_Word_Document3.docx"/></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126.png"/><Relationship Id="rId4" Type="http://schemas.openxmlformats.org/officeDocument/2006/relationships/package" Target="../embeddings/Microsoft_Office_Word_Document4.docx"/></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37.bin"/><Relationship Id="rId4" Type="http://schemas.openxmlformats.org/officeDocument/2006/relationships/oleObject" Target="../embeddings/oleObject36.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package" Target="../embeddings/Microsoft_Office_Word_Document5.docx"/></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package" Target="../embeddings/Microsoft_Office_Word_Document6.docx"/></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Office_Word_Document7.docx"/><Relationship Id="rId2" Type="http://schemas.openxmlformats.org/officeDocument/2006/relationships/slideLayout" Target="../slideLayouts/slideLayout7.xml"/><Relationship Id="rId1" Type="http://schemas.openxmlformats.org/officeDocument/2006/relationships/vmlDrawing" Target="../drawings/vmlDrawing18.v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package" Target="../embeddings/Microsoft_Office_Word_Document8.docx"/></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package" Target="../embeddings/Microsoft_Office_Word_Document9.docx"/></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package" Target="../embeddings/Microsoft_Office_Word_Document10.docx"/></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package" Target="../embeddings/Microsoft_Office_Word_Document11.docx"/></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package" Target="../embeddings/Microsoft_Office_Word_Document12.docx"/></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package" Target="../embeddings/Microsoft_Office_Word_Document13.docx"/></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package" Target="../embeddings/Microsoft_Office_Word_Document14.docx"/></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package" Target="../embeddings/Microsoft_Office_Word_Document15.docx"/></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package" Target="../embeddings/Microsoft_Office_Word_Document16.docx"/></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package" Target="../embeddings/Microsoft_Office_Word_Document17.docx"/></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package" Target="../embeddings/Microsoft_Office_Word_Document18.docx"/></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package" Target="../embeddings/Microsoft_Office_Word_Document19.docx"/></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package" Target="../embeddings/Microsoft_Office_Word_Document20.docx"/></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package" Target="../embeddings/Microsoft_Office_Word_Document21.docx"/></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package" Target="../embeddings/Microsoft_Office_Word_Document22.docx"/></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package" Target="../embeddings/Microsoft_Office_Word_Document23.docx"/></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35.vml"/></Relationships>
</file>

<file path=ppt/slides/_rels/slide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7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package" Target="../embeddings/Microsoft_Office_Word_Document24.docx"/></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package" Target="../embeddings/Microsoft_Office_Word_Document25.docx"/></Relationships>
</file>

<file path=ppt/slides/_rels/slide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package" Target="../embeddings/Microsoft_Office_Word_Document26.docx"/></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package" Target="../embeddings/Microsoft_Office_Word_Document27.docx"/></Relationships>
</file>

<file path=ppt/slides/_rels/slide8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jpe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89.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oleObject" Target="../embeddings/oleObject40.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package" Target="../embeddings/Microsoft_Office_Word_Document28.docx"/><Relationship Id="rId2" Type="http://schemas.openxmlformats.org/officeDocument/2006/relationships/slideLayout" Target="../slideLayouts/slideLayout7.xml"/><Relationship Id="rId1" Type="http://schemas.openxmlformats.org/officeDocument/2006/relationships/vmlDrawing" Target="../drawings/vmlDrawing41.vml"/></Relationships>
</file>

<file path=ppt/slides/_rels/slide96.xml.rels><?xml version="1.0" encoding="UTF-8" standalone="yes"?>
<Relationships xmlns="http://schemas.openxmlformats.org/package/2006/relationships"><Relationship Id="rId3" Type="http://schemas.openxmlformats.org/officeDocument/2006/relationships/package" Target="../embeddings/Microsoft_Office_Word_Document29.docx"/><Relationship Id="rId2" Type="http://schemas.openxmlformats.org/officeDocument/2006/relationships/slideLayout" Target="../slideLayouts/slideLayout7.xml"/><Relationship Id="rId1" Type="http://schemas.openxmlformats.org/officeDocument/2006/relationships/vmlDrawing" Target="../drawings/vmlDrawing42.vml"/></Relationships>
</file>

<file path=ppt/slides/_rels/slide97.xml.rels><?xml version="1.0" encoding="UTF-8" standalone="yes"?>
<Relationships xmlns="http://schemas.openxmlformats.org/package/2006/relationships"><Relationship Id="rId3" Type="http://schemas.openxmlformats.org/officeDocument/2006/relationships/package" Target="../embeddings/Microsoft_Office_Word_Document30.docx"/><Relationship Id="rId2" Type="http://schemas.openxmlformats.org/officeDocument/2006/relationships/slideLayout" Target="../slideLayouts/slideLayout7.xml"/><Relationship Id="rId1" Type="http://schemas.openxmlformats.org/officeDocument/2006/relationships/vmlDrawing" Target="../drawings/vmlDrawing43.vml"/></Relationships>
</file>

<file path=ppt/slides/_rels/slide98.xml.rels><?xml version="1.0" encoding="UTF-8" standalone="yes"?>
<Relationships xmlns="http://schemas.openxmlformats.org/package/2006/relationships"><Relationship Id="rId3" Type="http://schemas.openxmlformats.org/officeDocument/2006/relationships/package" Target="../embeddings/Microsoft_Office_Word_Document31.docx"/><Relationship Id="rId2" Type="http://schemas.openxmlformats.org/officeDocument/2006/relationships/slideLayout" Target="../slideLayouts/slideLayout7.xml"/><Relationship Id="rId1" Type="http://schemas.openxmlformats.org/officeDocument/2006/relationships/vmlDrawing" Target="../drawings/vmlDrawing44.vml"/></Relationships>
</file>

<file path=ppt/slides/_rels/slide99.xml.rels><?xml version="1.0" encoding="UTF-8" standalone="yes"?>
<Relationships xmlns="http://schemas.openxmlformats.org/package/2006/relationships"><Relationship Id="rId3" Type="http://schemas.openxmlformats.org/officeDocument/2006/relationships/package" Target="../embeddings/Microsoft_Office_Word_Document32.docx"/><Relationship Id="rId2" Type="http://schemas.openxmlformats.org/officeDocument/2006/relationships/slideLayout" Target="../slideLayouts/slideLayout7.xml"/><Relationship Id="rId1" Type="http://schemas.openxmlformats.org/officeDocument/2006/relationships/vmlDrawing" Target="../drawings/vmlDrawing45.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57298"/>
            <a:ext cx="8229600" cy="1857388"/>
          </a:xfrm>
        </p:spPr>
        <p:txBody>
          <a:bodyPr>
            <a:normAutofit/>
          </a:bodyPr>
          <a:lstStyle/>
          <a:p>
            <a:r>
              <a:rPr lang="en-IN" b="1" dirty="0">
                <a:latin typeface="Times New Roman" pitchFamily="18" charset="0"/>
                <a:cs typeface="Times New Roman" pitchFamily="18" charset="0"/>
              </a:rPr>
              <a:t>Basic Electrical </a:t>
            </a:r>
            <a:r>
              <a:rPr lang="en-IN" b="1" dirty="0" smtClean="0">
                <a:latin typeface="Times New Roman" pitchFamily="18" charset="0"/>
                <a:cs typeface="Times New Roman" pitchFamily="18" charset="0"/>
              </a:rPr>
              <a:t>and Electronics Engineering</a:t>
            </a:r>
            <a:endParaRPr lang="en-US" b="1" dirty="0">
              <a:latin typeface="Times New Roman" pitchFamily="18" charset="0"/>
              <a:cs typeface="Times New Roman" pitchFamily="18" charset="0"/>
            </a:endParaRPr>
          </a:p>
        </p:txBody>
      </p:sp>
      <p:sp>
        <p:nvSpPr>
          <p:cNvPr id="4" name="TextBox 3"/>
          <p:cNvSpPr txBox="1"/>
          <p:nvPr/>
        </p:nvSpPr>
        <p:spPr>
          <a:xfrm>
            <a:off x="2133600" y="3810000"/>
            <a:ext cx="5242974" cy="1569660"/>
          </a:xfrm>
          <a:prstGeom prst="rect">
            <a:avLst/>
          </a:prstGeom>
          <a:noFill/>
        </p:spPr>
        <p:txBody>
          <a:bodyPr wrap="none" rtlCol="0">
            <a:spAutoFit/>
          </a:bodyPr>
          <a:lstStyle/>
          <a:p>
            <a:pPr algn="ctr"/>
            <a:r>
              <a:rPr lang="en-IN" sz="2400" b="1" dirty="0">
                <a:latin typeface="Times New Roman" pitchFamily="18" charset="0"/>
                <a:cs typeface="Times New Roman" pitchFamily="18" charset="0"/>
              </a:rPr>
              <a:t>Mr. K. </a:t>
            </a:r>
            <a:r>
              <a:rPr lang="en-IN" sz="2400" b="1" dirty="0" err="1">
                <a:latin typeface="Times New Roman" pitchFamily="18" charset="0"/>
                <a:cs typeface="Times New Roman" pitchFamily="18" charset="0"/>
              </a:rPr>
              <a:t>Sateesh</a:t>
            </a:r>
            <a:r>
              <a:rPr lang="en-IN" sz="2400" b="1" dirty="0">
                <a:latin typeface="Times New Roman" pitchFamily="18" charset="0"/>
                <a:cs typeface="Times New Roman" pitchFamily="18" charset="0"/>
              </a:rPr>
              <a:t> Kumar</a:t>
            </a:r>
          </a:p>
          <a:p>
            <a:pPr algn="ctr"/>
            <a:r>
              <a:rPr lang="en-IN" sz="2400" b="1" dirty="0">
                <a:latin typeface="Times New Roman" pitchFamily="18" charset="0"/>
                <a:cs typeface="Times New Roman" pitchFamily="18" charset="0"/>
              </a:rPr>
              <a:t>Assistant Professor</a:t>
            </a:r>
          </a:p>
          <a:p>
            <a:pPr algn="ctr"/>
            <a:r>
              <a:rPr lang="en-IN" sz="2400" b="1" dirty="0">
                <a:latin typeface="Times New Roman" pitchFamily="18" charset="0"/>
                <a:cs typeface="Times New Roman" pitchFamily="18" charset="0"/>
              </a:rPr>
              <a:t>Electrical and Electronics Engineering</a:t>
            </a:r>
          </a:p>
          <a:p>
            <a:pPr algn="ctr"/>
            <a:r>
              <a:rPr lang="en-IN" sz="2400" b="1" dirty="0">
                <a:latin typeface="Times New Roman" pitchFamily="18" charset="0"/>
                <a:cs typeface="Times New Roman" pitchFamily="18" charset="0"/>
              </a:rPr>
              <a:t>SRMIST, Kattankulathur-60320</a:t>
            </a:r>
            <a:endParaRPr lang="en-US" sz="2400" b="1" dirty="0">
              <a:latin typeface="Times New Roman" pitchFamily="18" charset="0"/>
              <a:cs typeface="Times New Roman" pitchFamily="18" charset="0"/>
            </a:endParaRPr>
          </a:p>
        </p:txBody>
      </p:sp>
      <p:pic>
        <p:nvPicPr>
          <p:cNvPr id="39938" name="Picture 2">
            <a:extLst>
              <a:ext uri="{FF2B5EF4-FFF2-40B4-BE49-F238E27FC236}">
                <a16:creationId xmlns:a16="http://schemas.microsoft.com/office/drawing/2014/main" xmlns="" id="{5BD3364D-5535-4FEF-896F-587C2F2D898F}"/>
              </a:ext>
            </a:extLst>
          </p:cNvP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2010" b="16134"/>
          <a:stretch/>
        </p:blipFill>
        <p:spPr bwMode="auto">
          <a:xfrm>
            <a:off x="3321574" y="5379660"/>
            <a:ext cx="2867025" cy="11430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00232" y="304800"/>
            <a:ext cx="5286412" cy="830997"/>
          </a:xfrm>
          <a:prstGeom prst="rect">
            <a:avLst/>
          </a:prstGeom>
          <a:solidFill>
            <a:schemeClr val="bg1">
              <a:lumMod val="95000"/>
            </a:schemeClr>
          </a:solidFill>
          <a:ln>
            <a:solidFill>
              <a:srgbClr val="C00000"/>
            </a:solidFill>
          </a:ln>
        </p:spPr>
        <p:txBody>
          <a:bodyPr wrap="square">
            <a:spAutoFit/>
          </a:bodyPr>
          <a:lstStyle/>
          <a:p>
            <a:pPr algn="ctr"/>
            <a:r>
              <a:rPr lang="en-IN" sz="2400" b="1" dirty="0">
                <a:latin typeface="Times New Roman" pitchFamily="18" charset="0"/>
                <a:cs typeface="Times New Roman" pitchFamily="18" charset="0"/>
              </a:rPr>
              <a:t> Electrical Safety, House </a:t>
            </a:r>
            <a:r>
              <a:rPr lang="en-IN" sz="2400" b="1" dirty="0" smtClean="0">
                <a:latin typeface="Times New Roman" pitchFamily="18" charset="0"/>
                <a:cs typeface="Times New Roman" pitchFamily="18" charset="0"/>
              </a:rPr>
              <a:t>wiring and</a:t>
            </a:r>
          </a:p>
          <a:p>
            <a:pPr algn="ctr"/>
            <a:r>
              <a:rPr lang="en-IN" sz="2400" b="1" dirty="0" smtClean="0">
                <a:latin typeface="Times New Roman" pitchFamily="18" charset="0"/>
                <a:cs typeface="Times New Roman" pitchFamily="18" charset="0"/>
              </a:rPr>
              <a:t> </a:t>
            </a:r>
            <a:r>
              <a:rPr lang="en-IN" sz="2400" b="1" dirty="0">
                <a:latin typeface="Times New Roman" pitchFamily="18" charset="0"/>
                <a:cs typeface="Times New Roman" pitchFamily="18" charset="0"/>
              </a:rPr>
              <a:t>Measuring Instruments   </a:t>
            </a:r>
            <a:endParaRPr lang="en-US" sz="2400" dirty="0"/>
          </a:p>
        </p:txBody>
      </p:sp>
      <p:pic>
        <p:nvPicPr>
          <p:cNvPr id="41986" name="Picture 2" descr="Electrical Safety [Questions &amp; Answers] | Creative Safety Supply">
            <a:extLst>
              <a:ext uri="{FF2B5EF4-FFF2-40B4-BE49-F238E27FC236}">
                <a16:creationId xmlns:a16="http://schemas.microsoft.com/office/drawing/2014/main" xmlns="" id="{E18E48D0-6C3F-49DF-A460-28E23CA9B398}"/>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5967" y="2252499"/>
            <a:ext cx="3855344" cy="3343431"/>
          </a:xfrm>
          <a:prstGeom prst="rect">
            <a:avLst/>
          </a:prstGeom>
          <a:noFill/>
          <a:extLst>
            <a:ext uri="{909E8E84-426E-40DD-AFC4-6F175D3DCCD1}">
              <a14:hiddenFill xmlns:a14="http://schemas.microsoft.com/office/drawing/2010/main" xmlns="">
                <a:solidFill>
                  <a:srgbClr val="FFFFFF"/>
                </a:solidFill>
              </a14:hiddenFill>
            </a:ext>
          </a:extLst>
        </p:spPr>
      </p:pic>
      <p:pic>
        <p:nvPicPr>
          <p:cNvPr id="41988" name="Picture 4" descr="Automatic UPS / Inverter Wiring &amp; Connection Diagram to the Home">
            <a:extLst>
              <a:ext uri="{FF2B5EF4-FFF2-40B4-BE49-F238E27FC236}">
                <a16:creationId xmlns:a16="http://schemas.microsoft.com/office/drawing/2014/main" xmlns="" id="{36CA2402-FE13-40E8-A138-9608581B339C}"/>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3874"/>
          <a:stretch/>
        </p:blipFill>
        <p:spPr bwMode="auto">
          <a:xfrm>
            <a:off x="3929058" y="2357430"/>
            <a:ext cx="4983709" cy="32385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785786" y="1571612"/>
            <a:ext cx="5760423" cy="369332"/>
          </a:xfrm>
          <a:prstGeom prst="rect">
            <a:avLst/>
          </a:prstGeom>
          <a:noFill/>
        </p:spPr>
        <p:txBody>
          <a:bodyPr wrap="none" rtlCol="0">
            <a:spAutoFit/>
          </a:bodyPr>
          <a:lstStyle/>
          <a:p>
            <a:r>
              <a:rPr lang="en-IN" dirty="0" smtClean="0"/>
              <a:t>Types of wiring and examples, principles of earthling,  grounding, </a:t>
            </a:r>
            <a:endParaRPr lang="en-US" dirty="0"/>
          </a:p>
        </p:txBody>
      </p:sp>
      <p:sp>
        <p:nvSpPr>
          <p:cNvPr id="6" name="TextBox 5"/>
          <p:cNvSpPr txBox="1"/>
          <p:nvPr/>
        </p:nvSpPr>
        <p:spPr>
          <a:xfrm>
            <a:off x="5214942" y="5786454"/>
            <a:ext cx="2188997" cy="369332"/>
          </a:xfrm>
          <a:prstGeom prst="rect">
            <a:avLst/>
          </a:prstGeom>
          <a:noFill/>
        </p:spPr>
        <p:txBody>
          <a:bodyPr wrap="none" rtlCol="0">
            <a:spAutoFit/>
          </a:bodyPr>
          <a:lstStyle/>
          <a:p>
            <a:r>
              <a:rPr lang="en-IN" dirty="0" smtClean="0"/>
              <a:t>Typical electrical wiring</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a:t>K. Sateesh Kumar, Asst.Prof, SRMIST, Kattankulathur</a:t>
            </a:r>
            <a:endParaRPr lang="en-US"/>
          </a:p>
        </p:txBody>
      </p:sp>
      <p:graphicFrame>
        <p:nvGraphicFramePr>
          <p:cNvPr id="7170" name="Object 2"/>
          <p:cNvGraphicFramePr>
            <a:graphicFrameLocks noChangeAspect="1"/>
          </p:cNvGraphicFramePr>
          <p:nvPr/>
        </p:nvGraphicFramePr>
        <p:xfrm>
          <a:off x="506413" y="930275"/>
          <a:ext cx="8408987" cy="4849813"/>
        </p:xfrm>
        <a:graphic>
          <a:graphicData uri="http://schemas.openxmlformats.org/presentationml/2006/ole">
            <p:oleObj spid="_x0000_s62466" name="Document" r:id="rId3" imgW="5918008" imgH="3416756" progId="Word.Document.12">
              <p:embed/>
            </p:oleObj>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a:solidFill>
                  <a:schemeClr val="bg1"/>
                </a:solidFill>
                <a:latin typeface="Times New Roman" pitchFamily="18" charset="0"/>
                <a:cs typeface="Times New Roman" pitchFamily="18" charset="0"/>
              </a:rPr>
              <a:t>Tutorial - </a:t>
            </a:r>
            <a:r>
              <a:rPr lang="en-IN" sz="3000" b="1" dirty="0" smtClean="0">
                <a:solidFill>
                  <a:schemeClr val="bg1"/>
                </a:solidFill>
                <a:latin typeface="Times New Roman" pitchFamily="18" charset="0"/>
                <a:cs typeface="Times New Roman" pitchFamily="18" charset="0"/>
              </a:rPr>
              <a:t>06</a:t>
            </a:r>
            <a:endParaRPr lang="en-IN" sz="3000" b="1" dirty="0">
              <a:solidFill>
                <a:schemeClr val="bg1"/>
              </a:solidFill>
              <a:latin typeface="Times New Roman" pitchFamily="18" charset="0"/>
              <a:cs typeface="Times New Roman" pitchFamily="18" charset="0"/>
            </a:endParaRPr>
          </a:p>
        </p:txBody>
      </p:sp>
      <p:sp>
        <p:nvSpPr>
          <p:cNvPr id="7171" name="Rectangle 4"/>
          <p:cNvSpPr>
            <a:spLocks noChangeArrowheads="1"/>
          </p:cNvSpPr>
          <p:nvPr/>
        </p:nvSpPr>
        <p:spPr bwMode="auto">
          <a:xfrm>
            <a:off x="285720" y="1071546"/>
            <a:ext cx="8429625" cy="782638"/>
          </a:xfrm>
          <a:prstGeom prst="rect">
            <a:avLst/>
          </a:prstGeom>
          <a:noFill/>
          <a:ln w="9525">
            <a:noFill/>
            <a:miter lim="800000"/>
            <a:headEnd/>
            <a:tailEnd/>
          </a:ln>
        </p:spPr>
        <p:txBody>
          <a:bodyPr>
            <a:spAutoFit/>
          </a:bodyPr>
          <a:lstStyle/>
          <a:p>
            <a:pPr>
              <a:lnSpc>
                <a:spcPct val="150000"/>
              </a:lnSpc>
            </a:pPr>
            <a:r>
              <a:rPr lang="en-IN" sz="3400" b="1" dirty="0">
                <a:latin typeface="Times New Roman" pitchFamily="18" charset="0"/>
                <a:cs typeface="Times New Roman" pitchFamily="18" charset="0"/>
              </a:rPr>
              <a:t>Network Theorems</a:t>
            </a:r>
          </a:p>
        </p:txBody>
      </p:sp>
      <p:sp>
        <p:nvSpPr>
          <p:cNvPr id="7172" name="Footer Placeholder 5"/>
          <p:cNvSpPr>
            <a:spLocks noGrp="1"/>
          </p:cNvSpPr>
          <p:nvPr>
            <p:ph type="ftr" sz="quarter" idx="11"/>
          </p:nvPr>
        </p:nvSpPr>
        <p:spPr bwMode="auto">
          <a:xfrm>
            <a:off x="914400" y="6172200"/>
            <a:ext cx="4729163" cy="457200"/>
          </a:xfrm>
          <a:noFill/>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pPr>
            <a:r>
              <a:rPr lang="sv-SE" smtClean="0"/>
              <a:t>K. Sateesh Kumar, Asst.Prof, SRMIST, Kattankulathur</a:t>
            </a:r>
            <a:endParaRPr lang="en-US" smtClean="0"/>
          </a:p>
        </p:txBody>
      </p:sp>
      <p:sp>
        <p:nvSpPr>
          <p:cNvPr id="5" name="Rectangle 4"/>
          <p:cNvSpPr/>
          <p:nvPr/>
        </p:nvSpPr>
        <p:spPr>
          <a:xfrm>
            <a:off x="2428860" y="3214686"/>
            <a:ext cx="4786338" cy="1938992"/>
          </a:xfrm>
          <a:prstGeom prst="rect">
            <a:avLst/>
          </a:prstGeom>
          <a:solidFill>
            <a:schemeClr val="bg1">
              <a:lumMod val="95000"/>
            </a:schemeClr>
          </a:solidFill>
          <a:ln>
            <a:solidFill>
              <a:schemeClr val="accent1"/>
            </a:solidFill>
          </a:ln>
        </p:spPr>
        <p:txBody>
          <a:bodyPr wrap="square">
            <a:spAutoFit/>
          </a:bodyPr>
          <a:lstStyle/>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Thevenin’s </a:t>
            </a:r>
          </a:p>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Norton’s</a:t>
            </a:r>
          </a:p>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Source transformation</a:t>
            </a:r>
          </a:p>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Maximum power transfer</a:t>
            </a:r>
            <a:endParaRPr lang="en-US" sz="2000" b="1" dirty="0">
              <a:latin typeface="Times New Roman" pitchFamily="18" charset="0"/>
              <a:cs typeface="Times New Roman" pitchFamily="18" charset="0"/>
            </a:endParaRPr>
          </a:p>
        </p:txBody>
      </p:sp>
      <p:sp>
        <p:nvSpPr>
          <p:cNvPr id="6" name="TextBox 5"/>
          <p:cNvSpPr txBox="1"/>
          <p:nvPr/>
        </p:nvSpPr>
        <p:spPr>
          <a:xfrm>
            <a:off x="714348" y="1928802"/>
            <a:ext cx="8001056" cy="923330"/>
          </a:xfrm>
          <a:prstGeom prst="rect">
            <a:avLst/>
          </a:prstGeom>
          <a:noFill/>
        </p:spPr>
        <p:txBody>
          <a:bodyPr wrap="square" rtlCol="0">
            <a:spAutoFit/>
          </a:bodyPr>
          <a:lstStyle/>
          <a:p>
            <a:pPr algn="just"/>
            <a:r>
              <a:rPr lang="en-IN" dirty="0" smtClean="0">
                <a:latin typeface="Times New Roman" pitchFamily="18" charset="0"/>
                <a:cs typeface="Times New Roman" pitchFamily="18" charset="0"/>
              </a:rPr>
              <a:t>Analyzing circuits with Kirchhoff’s law is a tedious process for a large and complex circuits. To handle the complexity, engineers over the years have developed some theorems to simplify circuit analysis. </a:t>
            </a:r>
            <a:endParaRPr lang="en-IN"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a:t>K. Sateesh Kumar, Asst.Prof, SRMIST, Kattankulathur</a:t>
            </a:r>
            <a:endParaRPr lang="en-US"/>
          </a:p>
        </p:txBody>
      </p:sp>
      <p:graphicFrame>
        <p:nvGraphicFramePr>
          <p:cNvPr id="8194" name="Object 2"/>
          <p:cNvGraphicFramePr>
            <a:graphicFrameLocks noChangeAspect="1"/>
          </p:cNvGraphicFramePr>
          <p:nvPr/>
        </p:nvGraphicFramePr>
        <p:xfrm>
          <a:off x="376238" y="242888"/>
          <a:ext cx="8326437" cy="5829300"/>
        </p:xfrm>
        <a:graphic>
          <a:graphicData uri="http://schemas.openxmlformats.org/presentationml/2006/ole">
            <p:oleObj spid="_x0000_s63490" name="Document" r:id="rId3" imgW="5923768" imgH="4403410" progId="Word.Document.12">
              <p:embed/>
            </p:oleObj>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a:t>K. Sateesh Kumar, Asst.Prof, SRMIST, Kattankulathur</a:t>
            </a:r>
            <a:endParaRPr lang="en-US"/>
          </a:p>
        </p:txBody>
      </p:sp>
      <p:sp>
        <p:nvSpPr>
          <p:cNvPr id="27651" name="Content Placeholder 2"/>
          <p:cNvSpPr txBox="1">
            <a:spLocks/>
          </p:cNvSpPr>
          <p:nvPr/>
        </p:nvSpPr>
        <p:spPr bwMode="auto">
          <a:xfrm>
            <a:off x="500063" y="928688"/>
            <a:ext cx="8358187" cy="2286000"/>
          </a:xfrm>
          <a:prstGeom prst="rect">
            <a:avLst/>
          </a:prstGeom>
          <a:noFill/>
          <a:ln w="9525">
            <a:noFill/>
            <a:miter lim="800000"/>
            <a:headEnd/>
            <a:tailEnd/>
          </a:ln>
        </p:spPr>
        <p:txBody>
          <a:bodyPr/>
          <a:lstStyle/>
          <a:p>
            <a:pPr algn="just">
              <a:lnSpc>
                <a:spcPct val="150000"/>
              </a:lnSpc>
              <a:spcBef>
                <a:spcPts val="575"/>
              </a:spcBef>
              <a:buClr>
                <a:schemeClr val="accent1"/>
              </a:buClr>
              <a:buSzPct val="85000"/>
              <a:buFont typeface="Wingdings 2" pitchFamily="18" charset="2"/>
              <a:buNone/>
            </a:pPr>
            <a:r>
              <a:rPr lang="en-US" sz="2000" b="1">
                <a:solidFill>
                  <a:srgbClr val="0070C0"/>
                </a:solidFill>
                <a:latin typeface="Times New Roman" pitchFamily="18" charset="0"/>
                <a:cs typeface="Times New Roman" pitchFamily="18" charset="0"/>
              </a:rPr>
              <a:t>Statement</a:t>
            </a:r>
            <a:r>
              <a:rPr lang="en-US" sz="2600">
                <a:solidFill>
                  <a:srgbClr val="0070C0"/>
                </a:solidFill>
                <a:latin typeface="Times New Roman" pitchFamily="18" charset="0"/>
                <a:cs typeface="Times New Roman" pitchFamily="18" charset="0"/>
              </a:rPr>
              <a:t>: </a:t>
            </a:r>
            <a:r>
              <a:rPr lang="en-US" sz="2000" b="1" i="1">
                <a:solidFill>
                  <a:srgbClr val="7030A0"/>
                </a:solidFill>
                <a:latin typeface="Times New Roman" pitchFamily="18" charset="0"/>
                <a:cs typeface="Times New Roman" pitchFamily="18" charset="0"/>
              </a:rPr>
              <a:t>A linear two-terminal circuit can be replaced by an equivalent circuit consisting of a voltage source V</a:t>
            </a:r>
            <a:r>
              <a:rPr lang="en-US" sz="2000" b="1" i="1" baseline="-25000">
                <a:solidFill>
                  <a:srgbClr val="7030A0"/>
                </a:solidFill>
                <a:latin typeface="Times New Roman" pitchFamily="18" charset="0"/>
                <a:cs typeface="Times New Roman" pitchFamily="18" charset="0"/>
              </a:rPr>
              <a:t>Th</a:t>
            </a:r>
            <a:r>
              <a:rPr lang="en-US" sz="2000" b="1" i="1">
                <a:solidFill>
                  <a:srgbClr val="7030A0"/>
                </a:solidFill>
                <a:latin typeface="Times New Roman" pitchFamily="18" charset="0"/>
                <a:cs typeface="Times New Roman" pitchFamily="18" charset="0"/>
              </a:rPr>
              <a:t> in series with a resistor R</a:t>
            </a:r>
            <a:r>
              <a:rPr lang="en-US" sz="2000" b="1" i="1" baseline="-25000">
                <a:solidFill>
                  <a:srgbClr val="7030A0"/>
                </a:solidFill>
                <a:latin typeface="Times New Roman" pitchFamily="18" charset="0"/>
                <a:cs typeface="Times New Roman" pitchFamily="18" charset="0"/>
              </a:rPr>
              <a:t>Th</a:t>
            </a:r>
            <a:r>
              <a:rPr lang="en-US" sz="2000" b="1" i="1">
                <a:solidFill>
                  <a:srgbClr val="7030A0"/>
                </a:solidFill>
                <a:latin typeface="Times New Roman" pitchFamily="18" charset="0"/>
                <a:cs typeface="Times New Roman" pitchFamily="18" charset="0"/>
              </a:rPr>
              <a:t>, where V</a:t>
            </a:r>
            <a:r>
              <a:rPr lang="en-US" sz="2000" b="1" i="1" baseline="-25000">
                <a:solidFill>
                  <a:srgbClr val="7030A0"/>
                </a:solidFill>
                <a:latin typeface="Times New Roman" pitchFamily="18" charset="0"/>
                <a:cs typeface="Times New Roman" pitchFamily="18" charset="0"/>
              </a:rPr>
              <a:t>Th</a:t>
            </a:r>
            <a:r>
              <a:rPr lang="en-US" sz="2000" b="1" i="1">
                <a:solidFill>
                  <a:srgbClr val="7030A0"/>
                </a:solidFill>
                <a:latin typeface="Times New Roman" pitchFamily="18" charset="0"/>
                <a:cs typeface="Times New Roman" pitchFamily="18" charset="0"/>
              </a:rPr>
              <a:t> is the open-circuit voltage at the terminals and R</a:t>
            </a:r>
            <a:r>
              <a:rPr lang="en-US" sz="2000" b="1" i="1" baseline="-25000">
                <a:solidFill>
                  <a:srgbClr val="7030A0"/>
                </a:solidFill>
                <a:latin typeface="Times New Roman" pitchFamily="18" charset="0"/>
                <a:cs typeface="Times New Roman" pitchFamily="18" charset="0"/>
              </a:rPr>
              <a:t>Th</a:t>
            </a:r>
            <a:r>
              <a:rPr lang="en-US" sz="2000" b="1" i="1">
                <a:solidFill>
                  <a:srgbClr val="7030A0"/>
                </a:solidFill>
                <a:latin typeface="Times New Roman" pitchFamily="18" charset="0"/>
                <a:cs typeface="Times New Roman" pitchFamily="18" charset="0"/>
              </a:rPr>
              <a:t> is the input or equivalent resistance at the terminals when the independent sources are turned off.</a:t>
            </a:r>
            <a:endParaRPr lang="en-US" sz="2600" b="1">
              <a:solidFill>
                <a:srgbClr val="7030A0"/>
              </a:solidFill>
              <a:latin typeface="Times New Roman" pitchFamily="18" charset="0"/>
              <a:cs typeface="Times New Roman" pitchFamily="18" charset="0"/>
            </a:endParaRPr>
          </a:p>
        </p:txBody>
      </p:sp>
      <p:sp>
        <p:nvSpPr>
          <p:cNvPr id="27652" name="Rectangle 3"/>
          <p:cNvSpPr>
            <a:spLocks noChangeArrowheads="1"/>
          </p:cNvSpPr>
          <p:nvPr/>
        </p:nvSpPr>
        <p:spPr bwMode="auto">
          <a:xfrm>
            <a:off x="3286125" y="323850"/>
            <a:ext cx="2946400" cy="461963"/>
          </a:xfrm>
          <a:prstGeom prst="rect">
            <a:avLst/>
          </a:prstGeom>
          <a:noFill/>
          <a:ln w="9525">
            <a:noFill/>
            <a:miter lim="800000"/>
            <a:headEnd/>
            <a:tailEnd/>
          </a:ln>
        </p:spPr>
        <p:txBody>
          <a:bodyPr wrap="none">
            <a:spAutoFit/>
          </a:bodyPr>
          <a:lstStyle/>
          <a:p>
            <a:pPr marL="273050" indent="-273050" algn="ctr">
              <a:spcBef>
                <a:spcPts val="575"/>
              </a:spcBef>
              <a:buClr>
                <a:schemeClr val="accent1"/>
              </a:buClr>
              <a:buSzPct val="85000"/>
            </a:pPr>
            <a:r>
              <a:rPr lang="en-US" sz="2400" b="1">
                <a:solidFill>
                  <a:srgbClr val="FF0000"/>
                </a:solidFill>
                <a:latin typeface="Times New Roman" pitchFamily="18" charset="0"/>
                <a:cs typeface="Times New Roman" pitchFamily="18" charset="0"/>
              </a:rPr>
              <a:t>Thevenin’s theorem  </a:t>
            </a:r>
          </a:p>
        </p:txBody>
      </p:sp>
      <p:pic>
        <p:nvPicPr>
          <p:cNvPr id="27653" name="Picture 4"/>
          <p:cNvPicPr>
            <a:picLocks noChangeAspect="1"/>
          </p:cNvPicPr>
          <p:nvPr/>
        </p:nvPicPr>
        <p:blipFill>
          <a:blip r:embed="rId2" cstate="print"/>
          <a:srcRect/>
          <a:stretch>
            <a:fillRect/>
          </a:stretch>
        </p:blipFill>
        <p:spPr bwMode="auto">
          <a:xfrm>
            <a:off x="2571750" y="3357563"/>
            <a:ext cx="3252788" cy="2000250"/>
          </a:xfrm>
          <a:prstGeom prst="rect">
            <a:avLst/>
          </a:prstGeom>
          <a:noFill/>
          <a:ln w="9525">
            <a:noFill/>
            <a:miter lim="800000"/>
            <a:headEnd/>
            <a:tailEnd/>
          </a:ln>
        </p:spPr>
      </p:pic>
      <p:sp>
        <p:nvSpPr>
          <p:cNvPr id="27654" name="TextBox 5"/>
          <p:cNvSpPr txBox="1">
            <a:spLocks noChangeArrowheads="1"/>
          </p:cNvSpPr>
          <p:nvPr/>
        </p:nvSpPr>
        <p:spPr bwMode="auto">
          <a:xfrm>
            <a:off x="2928938" y="5286375"/>
            <a:ext cx="2878137" cy="369888"/>
          </a:xfrm>
          <a:prstGeom prst="rect">
            <a:avLst/>
          </a:prstGeom>
          <a:noFill/>
          <a:ln w="9525">
            <a:noFill/>
            <a:miter lim="800000"/>
            <a:headEnd/>
            <a:tailEnd/>
          </a:ln>
        </p:spPr>
        <p:txBody>
          <a:bodyPr wrap="none">
            <a:spAutoFit/>
          </a:bodyPr>
          <a:lstStyle/>
          <a:p>
            <a:r>
              <a:rPr lang="en-IN">
                <a:latin typeface="Times New Roman" pitchFamily="18" charset="0"/>
                <a:cs typeface="Times New Roman" pitchFamily="18" charset="0"/>
              </a:rPr>
              <a:t>Thevenin’s equivalent circuit</a:t>
            </a:r>
            <a:endParaRPr lang="en-US">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a:t>K. Sateesh Kumar, Asst.Prof, SRMIST, Kattankulathur</a:t>
            </a:r>
            <a:endParaRPr lang="en-US"/>
          </a:p>
        </p:txBody>
      </p:sp>
      <p:sp>
        <p:nvSpPr>
          <p:cNvPr id="28675" name="TextBox 2"/>
          <p:cNvSpPr txBox="1">
            <a:spLocks noChangeArrowheads="1"/>
          </p:cNvSpPr>
          <p:nvPr/>
        </p:nvSpPr>
        <p:spPr bwMode="auto">
          <a:xfrm>
            <a:off x="357188" y="285750"/>
            <a:ext cx="954087" cy="369888"/>
          </a:xfrm>
          <a:prstGeom prst="rect">
            <a:avLst/>
          </a:prstGeom>
          <a:noFill/>
          <a:ln w="9525">
            <a:noFill/>
            <a:miter lim="800000"/>
            <a:headEnd/>
            <a:tailEnd/>
          </a:ln>
        </p:spPr>
        <p:txBody>
          <a:bodyPr wrap="none">
            <a:spAutoFit/>
          </a:bodyPr>
          <a:lstStyle/>
          <a:p>
            <a:r>
              <a:rPr lang="en-IN" b="1">
                <a:solidFill>
                  <a:srgbClr val="0070C0"/>
                </a:solidFill>
              </a:rPr>
              <a:t>Steps: </a:t>
            </a:r>
            <a:endParaRPr lang="en-US" b="1">
              <a:solidFill>
                <a:srgbClr val="0070C0"/>
              </a:solidFill>
            </a:endParaRPr>
          </a:p>
        </p:txBody>
      </p:sp>
      <p:sp>
        <p:nvSpPr>
          <p:cNvPr id="4" name="TextBox 3"/>
          <p:cNvSpPr txBox="1"/>
          <p:nvPr/>
        </p:nvSpPr>
        <p:spPr>
          <a:xfrm>
            <a:off x="571500" y="928688"/>
            <a:ext cx="7916863" cy="1200150"/>
          </a:xfrm>
          <a:prstGeom prst="rect">
            <a:avLst/>
          </a:prstGeom>
          <a:noFill/>
        </p:spPr>
        <p:txBody>
          <a:bodyPr wrap="none">
            <a:spAutoFit/>
          </a:bodyPr>
          <a:lstStyle/>
          <a:p>
            <a:pPr marL="285750" indent="-285750">
              <a:defRPr/>
            </a:pPr>
            <a:r>
              <a:rPr lang="en-IN" dirty="0"/>
              <a:t>1. </a:t>
            </a:r>
            <a:r>
              <a:rPr lang="en-US" dirty="0">
                <a:latin typeface="Times New Roman" panose="02020603050405020304" pitchFamily="18" charset="0"/>
                <a:ea typeface="Calibri" panose="020F0502020204030204" pitchFamily="34" charset="0"/>
                <a:cs typeface="Times New Roman" panose="02020603050405020304" pitchFamily="18" charset="0"/>
              </a:rPr>
              <a:t>Open circuit the terminals ‘a’ and ‘b’ by removing the load </a:t>
            </a:r>
            <a:r>
              <a:rPr lang="en-US" i="1" dirty="0">
                <a:latin typeface="Times New Roman" panose="02020603050405020304" pitchFamily="18" charset="0"/>
                <a:ea typeface="Calibri" panose="020F0502020204030204" pitchFamily="34" charset="0"/>
                <a:cs typeface="Times New Roman" panose="02020603050405020304" pitchFamily="18" charset="0"/>
              </a:rPr>
              <a:t>R</a:t>
            </a:r>
            <a:r>
              <a:rPr lang="en-US" i="1" baseline="-25000" dirty="0">
                <a:latin typeface="Times New Roman" panose="02020603050405020304" pitchFamily="18" charset="0"/>
                <a:ea typeface="Calibri" panose="020F0502020204030204" pitchFamily="34" charset="0"/>
                <a:cs typeface="Times New Roman" panose="02020603050405020304" pitchFamily="18" charset="0"/>
              </a:rPr>
              <a:t>L</a:t>
            </a:r>
            <a:r>
              <a:rPr lang="en-US" dirty="0">
                <a:latin typeface="Times New Roman" panose="02020603050405020304" pitchFamily="18" charset="0"/>
                <a:ea typeface="Calibri" panose="020F0502020204030204" pitchFamily="34" charset="0"/>
                <a:cs typeface="Times New Roman" panose="02020603050405020304" pitchFamily="18" charset="0"/>
              </a:rPr>
              <a:t> connected to it.</a:t>
            </a:r>
          </a:p>
          <a:p>
            <a:pPr marL="285750" indent="-285750">
              <a:buFont typeface="Arial" panose="020B0604020202020204" pitchFamily="34" charset="0"/>
              <a:buChar char="•"/>
              <a:defRPr/>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defRPr/>
            </a:pPr>
            <a:r>
              <a:rPr lang="en-US" dirty="0">
                <a:latin typeface="Times New Roman" panose="02020603050405020304" pitchFamily="18" charset="0"/>
                <a:ea typeface="Calibri" panose="020F0502020204030204" pitchFamily="34" charset="0"/>
                <a:cs typeface="Times New Roman" panose="02020603050405020304" pitchFamily="18" charset="0"/>
              </a:rPr>
              <a:t>2.  Find the voltage across the terminals ‘a’ and ‘b’. i.e., V</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TH</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defRPr/>
            </a:pPr>
            <a:r>
              <a:rPr lang="en-IN" dirty="0"/>
              <a:t> </a:t>
            </a:r>
            <a:endParaRPr lang="en-US" dirty="0"/>
          </a:p>
        </p:txBody>
      </p:sp>
      <p:pic>
        <p:nvPicPr>
          <p:cNvPr id="28677" name="Picture 4"/>
          <p:cNvPicPr>
            <a:picLocks noChangeAspect="1"/>
          </p:cNvPicPr>
          <p:nvPr/>
        </p:nvPicPr>
        <p:blipFill>
          <a:blip r:embed="rId2" cstate="print"/>
          <a:srcRect/>
          <a:stretch>
            <a:fillRect/>
          </a:stretch>
        </p:blipFill>
        <p:spPr bwMode="auto">
          <a:xfrm>
            <a:off x="2428875" y="1857375"/>
            <a:ext cx="3357563" cy="1778000"/>
          </a:xfrm>
          <a:prstGeom prst="rect">
            <a:avLst/>
          </a:prstGeom>
          <a:noFill/>
          <a:ln w="9525">
            <a:noFill/>
            <a:miter lim="800000"/>
            <a:headEnd/>
            <a:tailEnd/>
          </a:ln>
        </p:spPr>
      </p:pic>
      <p:sp>
        <p:nvSpPr>
          <p:cNvPr id="28678" name="TextBox 5"/>
          <p:cNvSpPr txBox="1">
            <a:spLocks noChangeArrowheads="1"/>
          </p:cNvSpPr>
          <p:nvPr/>
        </p:nvSpPr>
        <p:spPr bwMode="auto">
          <a:xfrm>
            <a:off x="684213" y="3714750"/>
            <a:ext cx="8408987" cy="646113"/>
          </a:xfrm>
          <a:prstGeom prst="rect">
            <a:avLst/>
          </a:prstGeom>
          <a:noFill/>
          <a:ln w="9525">
            <a:noFill/>
            <a:miter lim="800000"/>
            <a:headEnd/>
            <a:tailEnd/>
          </a:ln>
        </p:spPr>
        <p:txBody>
          <a:bodyPr wrap="none">
            <a:spAutoFit/>
          </a:bodyPr>
          <a:lstStyle/>
          <a:p>
            <a:r>
              <a:rPr lang="en-IN">
                <a:latin typeface="Times New Roman" pitchFamily="18" charset="0"/>
                <a:cs typeface="Times New Roman" pitchFamily="18" charset="0"/>
              </a:rPr>
              <a:t>3. </a:t>
            </a:r>
            <a:r>
              <a:rPr lang="en-US">
                <a:latin typeface="Times New Roman" pitchFamily="18" charset="0"/>
                <a:ea typeface="Calibri" pitchFamily="34" charset="0"/>
                <a:cs typeface="Times New Roman" pitchFamily="18" charset="0"/>
              </a:rPr>
              <a:t>Set independent sources zero (short circuit the independent voltage source and </a:t>
            </a:r>
          </a:p>
          <a:p>
            <a:r>
              <a:rPr lang="en-US">
                <a:latin typeface="Times New Roman" pitchFamily="18" charset="0"/>
                <a:ea typeface="Calibri" pitchFamily="34" charset="0"/>
                <a:cs typeface="Times New Roman" pitchFamily="18" charset="0"/>
              </a:rPr>
              <a:t>     open circuit the independent current source)  and use reduction techniques to find R</a:t>
            </a:r>
            <a:r>
              <a:rPr lang="en-US" baseline="-25000">
                <a:latin typeface="Times New Roman" pitchFamily="18" charset="0"/>
                <a:ea typeface="Calibri" pitchFamily="34" charset="0"/>
                <a:cs typeface="Times New Roman" pitchFamily="18" charset="0"/>
              </a:rPr>
              <a:t>Th.</a:t>
            </a:r>
            <a:r>
              <a:rPr lang="en-IN">
                <a:latin typeface="Times New Roman" pitchFamily="18" charset="0"/>
                <a:cs typeface="Times New Roman" pitchFamily="18" charset="0"/>
              </a:rPr>
              <a:t> </a:t>
            </a:r>
            <a:endParaRPr lang="en-US">
              <a:latin typeface="Times New Roman" pitchFamily="18" charset="0"/>
              <a:cs typeface="Times New Roman" pitchFamily="18" charset="0"/>
            </a:endParaRPr>
          </a:p>
        </p:txBody>
      </p:sp>
      <p:pic>
        <p:nvPicPr>
          <p:cNvPr id="28679" name="Picture 6"/>
          <p:cNvPicPr>
            <a:picLocks noChangeAspect="1"/>
          </p:cNvPicPr>
          <p:nvPr/>
        </p:nvPicPr>
        <p:blipFill>
          <a:blip r:embed="rId3" cstate="print"/>
          <a:srcRect/>
          <a:stretch>
            <a:fillRect/>
          </a:stretch>
        </p:blipFill>
        <p:spPr bwMode="auto">
          <a:xfrm>
            <a:off x="2357438" y="4310063"/>
            <a:ext cx="3357562" cy="1833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a:t>K. Sateesh Kumar, Asst.Prof, SRMIST, Kattankulathur</a:t>
            </a:r>
            <a:endParaRPr lang="en-US"/>
          </a:p>
        </p:txBody>
      </p:sp>
      <p:sp>
        <p:nvSpPr>
          <p:cNvPr id="29699" name="TextBox 2"/>
          <p:cNvSpPr txBox="1">
            <a:spLocks noChangeArrowheads="1"/>
          </p:cNvSpPr>
          <p:nvPr/>
        </p:nvSpPr>
        <p:spPr bwMode="auto">
          <a:xfrm>
            <a:off x="571500" y="571500"/>
            <a:ext cx="7848600" cy="369888"/>
          </a:xfrm>
          <a:prstGeom prst="rect">
            <a:avLst/>
          </a:prstGeom>
          <a:noFill/>
          <a:ln w="9525">
            <a:noFill/>
            <a:miter lim="800000"/>
            <a:headEnd/>
            <a:tailEnd/>
          </a:ln>
        </p:spPr>
        <p:txBody>
          <a:bodyPr wrap="none">
            <a:spAutoFit/>
          </a:bodyPr>
          <a:lstStyle/>
          <a:p>
            <a:r>
              <a:rPr lang="en-IN">
                <a:latin typeface="Times New Roman" pitchFamily="18" charset="0"/>
                <a:cs typeface="Times New Roman" pitchFamily="18" charset="0"/>
              </a:rPr>
              <a:t>4. Draw the Thevenin’s equivalent circuit and find the unknown voltage or current.</a:t>
            </a:r>
            <a:endParaRPr lang="en-US">
              <a:latin typeface="Times New Roman" pitchFamily="18" charset="0"/>
              <a:cs typeface="Times New Roman" pitchFamily="18" charset="0"/>
            </a:endParaRPr>
          </a:p>
        </p:txBody>
      </p:sp>
      <p:pic>
        <p:nvPicPr>
          <p:cNvPr id="29700" name="Picture 2"/>
          <p:cNvPicPr>
            <a:picLocks noChangeAspect="1" noChangeArrowheads="1"/>
          </p:cNvPicPr>
          <p:nvPr/>
        </p:nvPicPr>
        <p:blipFill>
          <a:blip r:embed="rId2" cstate="print"/>
          <a:srcRect/>
          <a:stretch>
            <a:fillRect/>
          </a:stretch>
        </p:blipFill>
        <p:spPr bwMode="auto">
          <a:xfrm>
            <a:off x="2143125" y="1214438"/>
            <a:ext cx="3857625" cy="2325687"/>
          </a:xfrm>
          <a:prstGeom prst="rect">
            <a:avLst/>
          </a:prstGeom>
          <a:noFill/>
          <a:ln w="9525">
            <a:noFill/>
            <a:miter lim="800000"/>
            <a:headEnd/>
            <a:tailEnd/>
          </a:ln>
        </p:spPr>
      </p:pic>
      <p:pic>
        <p:nvPicPr>
          <p:cNvPr id="29701" name="Picture 3"/>
          <p:cNvPicPr>
            <a:picLocks noChangeAspect="1" noChangeArrowheads="1"/>
          </p:cNvPicPr>
          <p:nvPr/>
        </p:nvPicPr>
        <p:blipFill>
          <a:blip r:embed="rId3" cstate="print"/>
          <a:srcRect/>
          <a:stretch>
            <a:fillRect/>
          </a:stretch>
        </p:blipFill>
        <p:spPr bwMode="auto">
          <a:xfrm>
            <a:off x="2643188" y="3714750"/>
            <a:ext cx="3117850" cy="1643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833438" y="130175"/>
          <a:ext cx="7918450" cy="6597650"/>
        </p:xfrm>
        <a:graphic>
          <a:graphicData uri="http://schemas.openxmlformats.org/presentationml/2006/ole">
            <p:oleObj spid="_x0000_s64514" name="Document" r:id="rId3" imgW="5923768" imgH="4936514" progId="Word.Document.12">
              <p:embed/>
            </p:oleObj>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989013" y="149225"/>
          <a:ext cx="7735887" cy="6372225"/>
        </p:xfrm>
        <a:graphic>
          <a:graphicData uri="http://schemas.openxmlformats.org/presentationml/2006/ole">
            <p:oleObj spid="_x0000_s65538" name="Document" r:id="rId3" imgW="5921777" imgH="4886796" progId="Word.Document.12">
              <p:embed/>
            </p:oleObj>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655638" y="381000"/>
          <a:ext cx="8091487" cy="6248400"/>
        </p:xfrm>
        <a:graphic>
          <a:graphicData uri="http://schemas.openxmlformats.org/presentationml/2006/ole">
            <p:oleObj spid="_x0000_s66562" name="Document" r:id="rId3" imgW="5950204" imgH="4608838" progId="Word.Document.12">
              <p:embed/>
            </p:oleObj>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685800" y="76200"/>
          <a:ext cx="8305800" cy="6429375"/>
        </p:xfrm>
        <a:graphic>
          <a:graphicData uri="http://schemas.openxmlformats.org/presentationml/2006/ole">
            <p:oleObj spid="_x0000_s67586" name="Document" r:id="rId3" imgW="5959920" imgH="4613464" progId="Word.Document.12">
              <p:embed/>
            </p:oleObj>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488" y="214290"/>
            <a:ext cx="3921587" cy="615553"/>
          </a:xfrm>
          <a:prstGeom prst="rect">
            <a:avLst/>
          </a:prstGeom>
          <a:solidFill>
            <a:schemeClr val="bg1">
              <a:lumMod val="95000"/>
            </a:schemeClr>
          </a:solidFill>
          <a:ln>
            <a:solidFill>
              <a:schemeClr val="accent1"/>
            </a:solidFill>
          </a:ln>
        </p:spPr>
        <p:txBody>
          <a:bodyPr wrap="none" rtlCol="0">
            <a:spAutoFit/>
          </a:bodyPr>
          <a:lstStyle/>
          <a:p>
            <a:pPr algn="ctr"/>
            <a:r>
              <a:rPr lang="en-IN" sz="3400" dirty="0" smtClean="0"/>
              <a:t>Measuring Instruments </a:t>
            </a:r>
            <a:endParaRPr lang="en-US" sz="3400" dirty="0"/>
          </a:p>
        </p:txBody>
      </p:sp>
      <p:pic>
        <p:nvPicPr>
          <p:cNvPr id="54274" name="Picture 2" descr="Moving Iron Instruments - Voltmeter and Ammeter"/>
          <p:cNvPicPr>
            <a:picLocks noChangeAspect="1" noChangeArrowheads="1"/>
          </p:cNvPicPr>
          <p:nvPr/>
        </p:nvPicPr>
        <p:blipFill>
          <a:blip r:embed="rId2" cstate="print"/>
          <a:srcRect/>
          <a:stretch>
            <a:fillRect/>
          </a:stretch>
        </p:blipFill>
        <p:spPr bwMode="auto">
          <a:xfrm>
            <a:off x="428596" y="1142985"/>
            <a:ext cx="5572164" cy="2839662"/>
          </a:xfrm>
          <a:prstGeom prst="rect">
            <a:avLst/>
          </a:prstGeom>
          <a:noFill/>
        </p:spPr>
      </p:pic>
      <p:pic>
        <p:nvPicPr>
          <p:cNvPr id="54276" name="Picture 4" descr="Moving Coil Meter - an overview | ScienceDirect Topics"/>
          <p:cNvPicPr>
            <a:picLocks noChangeAspect="1" noChangeArrowheads="1"/>
          </p:cNvPicPr>
          <p:nvPr/>
        </p:nvPicPr>
        <p:blipFill>
          <a:blip r:embed="rId3" cstate="print"/>
          <a:srcRect/>
          <a:stretch>
            <a:fillRect/>
          </a:stretch>
        </p:blipFill>
        <p:spPr bwMode="auto">
          <a:xfrm>
            <a:off x="6143636" y="1571612"/>
            <a:ext cx="2762250" cy="2266951"/>
          </a:xfrm>
          <a:prstGeom prst="rect">
            <a:avLst/>
          </a:prstGeom>
          <a:noFill/>
        </p:spPr>
      </p:pic>
      <p:sp>
        <p:nvSpPr>
          <p:cNvPr id="7" name="TextBox 6"/>
          <p:cNvSpPr txBox="1"/>
          <p:nvPr/>
        </p:nvSpPr>
        <p:spPr>
          <a:xfrm>
            <a:off x="585238" y="4648810"/>
            <a:ext cx="4633961" cy="1015663"/>
          </a:xfrm>
          <a:prstGeom prst="rect">
            <a:avLst/>
          </a:prstGeom>
          <a:noFill/>
        </p:spPr>
        <p:txBody>
          <a:bodyPr wrap="none" rtlCol="0">
            <a:spAutoFit/>
          </a:bodyPr>
          <a:lstStyle/>
          <a:p>
            <a:r>
              <a:rPr lang="en-IN" sz="2000" b="1" dirty="0" smtClean="0"/>
              <a:t>Permanent magnet moving coil (PMMC) </a:t>
            </a:r>
          </a:p>
          <a:p>
            <a:endParaRPr lang="en-IN" sz="2000" b="1" dirty="0" smtClean="0"/>
          </a:p>
          <a:p>
            <a:r>
              <a:rPr lang="en-IN" sz="2000" b="1" dirty="0" smtClean="0"/>
              <a:t>Permanent magnet moving iron (PMMI)</a:t>
            </a:r>
            <a:endParaRPr lang="en-US" sz="2000" b="1" dirty="0"/>
          </a:p>
        </p:txBody>
      </p:sp>
      <p:sp>
        <p:nvSpPr>
          <p:cNvPr id="8" name="Right Brace 7"/>
          <p:cNvSpPr/>
          <p:nvPr/>
        </p:nvSpPr>
        <p:spPr>
          <a:xfrm>
            <a:off x="5157270" y="4791686"/>
            <a:ext cx="214314" cy="6429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b="1">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9" name="TextBox 8"/>
          <p:cNvSpPr txBox="1"/>
          <p:nvPr/>
        </p:nvSpPr>
        <p:spPr>
          <a:xfrm>
            <a:off x="5496853" y="4786322"/>
            <a:ext cx="2861361" cy="707886"/>
          </a:xfrm>
          <a:prstGeom prst="rect">
            <a:avLst/>
          </a:prstGeom>
          <a:noFill/>
        </p:spPr>
        <p:txBody>
          <a:bodyPr wrap="none" rtlCol="0">
            <a:spAutoFit/>
          </a:bodyPr>
          <a:lstStyle/>
          <a:p>
            <a:r>
              <a:rPr lang="en-IN" sz="2000" b="1" dirty="0" smtClean="0"/>
              <a:t>Measurement of voltage </a:t>
            </a:r>
          </a:p>
          <a:p>
            <a:r>
              <a:rPr lang="en-IN" sz="2000" b="1" dirty="0" smtClean="0"/>
              <a:t>and current</a:t>
            </a:r>
            <a:endParaRPr lang="en-US" sz="2000" b="1"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989013" y="352425"/>
          <a:ext cx="7735887" cy="6429375"/>
        </p:xfrm>
        <a:graphic>
          <a:graphicData uri="http://schemas.openxmlformats.org/presentationml/2006/ole">
            <p:oleObj spid="_x0000_s68610" name="Document" r:id="rId3" imgW="5921777" imgH="4945921" progId="Word.Document.12">
              <p:embed/>
            </p:oleObj>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1363663" y="-225425"/>
          <a:ext cx="7540625" cy="6640513"/>
        </p:xfrm>
        <a:graphic>
          <a:graphicData uri="http://schemas.openxmlformats.org/presentationml/2006/ole">
            <p:oleObj spid="_x0000_s69634" name="Document" r:id="rId3" imgW="5921777" imgH="5227123" progId="Word.Document.12">
              <p:embed/>
            </p:oleObj>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a:t>K. Sateesh Kumar, Asst.Prof, SRMIST, Kattankulathur</a:t>
            </a:r>
            <a:endParaRPr lang="en-US"/>
          </a:p>
        </p:txBody>
      </p:sp>
      <p:pic>
        <p:nvPicPr>
          <p:cNvPr id="30723" name="Picture 2"/>
          <p:cNvPicPr>
            <a:picLocks noChangeAspect="1" noChangeArrowheads="1"/>
          </p:cNvPicPr>
          <p:nvPr/>
        </p:nvPicPr>
        <p:blipFill>
          <a:blip r:embed="rId2" cstate="print"/>
          <a:srcRect/>
          <a:stretch>
            <a:fillRect/>
          </a:stretch>
        </p:blipFill>
        <p:spPr bwMode="auto">
          <a:xfrm>
            <a:off x="428625" y="1143000"/>
            <a:ext cx="4495800" cy="1928813"/>
          </a:xfrm>
          <a:prstGeom prst="rect">
            <a:avLst/>
          </a:prstGeom>
          <a:noFill/>
          <a:ln w="9525">
            <a:noFill/>
            <a:miter lim="800000"/>
            <a:headEnd/>
            <a:tailEnd/>
          </a:ln>
        </p:spPr>
      </p:pic>
      <p:sp>
        <p:nvSpPr>
          <p:cNvPr id="30724" name="TextBox 3"/>
          <p:cNvSpPr txBox="1">
            <a:spLocks noChangeArrowheads="1"/>
          </p:cNvSpPr>
          <p:nvPr/>
        </p:nvSpPr>
        <p:spPr bwMode="auto">
          <a:xfrm>
            <a:off x="500063" y="357188"/>
            <a:ext cx="8310562" cy="646112"/>
          </a:xfrm>
          <a:prstGeom prst="rect">
            <a:avLst/>
          </a:prstGeom>
          <a:noFill/>
          <a:ln w="9525">
            <a:noFill/>
            <a:miter lim="800000"/>
            <a:headEnd/>
            <a:tailEnd/>
          </a:ln>
        </p:spPr>
        <p:txBody>
          <a:bodyPr wrap="none">
            <a:spAutoFit/>
          </a:bodyPr>
          <a:lstStyle/>
          <a:p>
            <a:r>
              <a:rPr lang="en-IN" b="1">
                <a:solidFill>
                  <a:srgbClr val="0070C0"/>
                </a:solidFill>
              </a:rPr>
              <a:t>Find the thevenin’s equivalent circuit across R</a:t>
            </a:r>
            <a:r>
              <a:rPr lang="en-IN" b="1" baseline="-25000">
                <a:solidFill>
                  <a:srgbClr val="0070C0"/>
                </a:solidFill>
              </a:rPr>
              <a:t>L</a:t>
            </a:r>
            <a:r>
              <a:rPr lang="en-IN" b="1">
                <a:solidFill>
                  <a:srgbClr val="0070C0"/>
                </a:solidFill>
              </a:rPr>
              <a:t>. Then find current though </a:t>
            </a:r>
          </a:p>
          <a:p>
            <a:r>
              <a:rPr lang="en-IN" b="1">
                <a:solidFill>
                  <a:srgbClr val="0070C0"/>
                </a:solidFill>
              </a:rPr>
              <a:t>R</a:t>
            </a:r>
            <a:r>
              <a:rPr lang="en-IN" b="1" baseline="-25000">
                <a:solidFill>
                  <a:srgbClr val="0070C0"/>
                </a:solidFill>
              </a:rPr>
              <a:t>L</a:t>
            </a:r>
            <a:r>
              <a:rPr lang="en-IN" b="1">
                <a:solidFill>
                  <a:srgbClr val="0070C0"/>
                </a:solidFill>
              </a:rPr>
              <a:t> = 6</a:t>
            </a:r>
            <a:r>
              <a:rPr lang="el-GR" b="1">
                <a:solidFill>
                  <a:srgbClr val="0070C0"/>
                </a:solidFill>
              </a:rPr>
              <a:t>Ω</a:t>
            </a:r>
            <a:r>
              <a:rPr lang="en-IN" b="1">
                <a:solidFill>
                  <a:srgbClr val="0070C0"/>
                </a:solidFill>
              </a:rPr>
              <a:t>, 16</a:t>
            </a:r>
            <a:r>
              <a:rPr lang="el-GR" b="1">
                <a:solidFill>
                  <a:srgbClr val="0070C0"/>
                </a:solidFill>
              </a:rPr>
              <a:t>Ω</a:t>
            </a:r>
            <a:r>
              <a:rPr lang="en-IN" b="1">
                <a:solidFill>
                  <a:srgbClr val="0070C0"/>
                </a:solidFill>
              </a:rPr>
              <a:t> and 36</a:t>
            </a:r>
            <a:r>
              <a:rPr lang="el-GR" b="1">
                <a:solidFill>
                  <a:srgbClr val="0070C0"/>
                </a:solidFill>
              </a:rPr>
              <a:t>Ω</a:t>
            </a:r>
            <a:r>
              <a:rPr lang="en-IN" b="1">
                <a:solidFill>
                  <a:srgbClr val="0070C0"/>
                </a:solidFill>
              </a:rPr>
              <a:t>.</a:t>
            </a:r>
            <a:endParaRPr lang="en-US" b="1">
              <a:solidFill>
                <a:srgbClr val="0070C0"/>
              </a:solidFill>
            </a:endParaRPr>
          </a:p>
        </p:txBody>
      </p:sp>
      <p:sp>
        <p:nvSpPr>
          <p:cNvPr id="30725" name="TextBox 4"/>
          <p:cNvSpPr txBox="1">
            <a:spLocks noChangeArrowheads="1"/>
          </p:cNvSpPr>
          <p:nvPr/>
        </p:nvSpPr>
        <p:spPr bwMode="auto">
          <a:xfrm>
            <a:off x="642938" y="3357563"/>
            <a:ext cx="2325687" cy="369887"/>
          </a:xfrm>
          <a:prstGeom prst="rect">
            <a:avLst/>
          </a:prstGeom>
          <a:noFill/>
          <a:ln w="9525">
            <a:noFill/>
            <a:miter lim="800000"/>
            <a:headEnd/>
            <a:tailEnd/>
          </a:ln>
        </p:spPr>
        <p:txBody>
          <a:bodyPr wrap="none">
            <a:spAutoFit/>
          </a:bodyPr>
          <a:lstStyle/>
          <a:p>
            <a:r>
              <a:rPr lang="en-IN"/>
              <a:t>Ans: 3A, 1.5A, 0.75A</a:t>
            </a: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a:t>K. Sateesh Kumar, Asst.Prof, SRMIST, Kattankulathur</a:t>
            </a:r>
            <a:endParaRPr lang="en-US"/>
          </a:p>
        </p:txBody>
      </p:sp>
      <p:pic>
        <p:nvPicPr>
          <p:cNvPr id="31747" name="Picture 2"/>
          <p:cNvPicPr>
            <a:picLocks noChangeAspect="1" noChangeArrowheads="1"/>
          </p:cNvPicPr>
          <p:nvPr/>
        </p:nvPicPr>
        <p:blipFill>
          <a:blip r:embed="rId2" cstate="print"/>
          <a:srcRect/>
          <a:stretch>
            <a:fillRect/>
          </a:stretch>
        </p:blipFill>
        <p:spPr bwMode="auto">
          <a:xfrm>
            <a:off x="428625" y="1571625"/>
            <a:ext cx="4497388" cy="2000250"/>
          </a:xfrm>
          <a:prstGeom prst="rect">
            <a:avLst/>
          </a:prstGeom>
          <a:noFill/>
          <a:ln w="9525">
            <a:noFill/>
            <a:miter lim="800000"/>
            <a:headEnd/>
            <a:tailEnd/>
          </a:ln>
        </p:spPr>
      </p:pic>
      <p:sp>
        <p:nvSpPr>
          <p:cNvPr id="31748" name="TextBox 3"/>
          <p:cNvSpPr txBox="1">
            <a:spLocks noChangeArrowheads="1"/>
          </p:cNvSpPr>
          <p:nvPr/>
        </p:nvSpPr>
        <p:spPr bwMode="auto">
          <a:xfrm>
            <a:off x="350838" y="428625"/>
            <a:ext cx="8364537" cy="923925"/>
          </a:xfrm>
          <a:prstGeom prst="rect">
            <a:avLst/>
          </a:prstGeom>
          <a:noFill/>
          <a:ln w="9525">
            <a:noFill/>
            <a:miter lim="800000"/>
            <a:headEnd/>
            <a:tailEnd/>
          </a:ln>
        </p:spPr>
        <p:txBody>
          <a:bodyPr>
            <a:spAutoFit/>
          </a:bodyPr>
          <a:lstStyle/>
          <a:p>
            <a:pPr>
              <a:lnSpc>
                <a:spcPct val="150000"/>
              </a:lnSpc>
            </a:pPr>
            <a:r>
              <a:rPr lang="en-IN" b="1">
                <a:solidFill>
                  <a:srgbClr val="FF0000"/>
                </a:solidFill>
              </a:rPr>
              <a:t>Practice: </a:t>
            </a:r>
            <a:r>
              <a:rPr lang="en-IN" b="1">
                <a:solidFill>
                  <a:srgbClr val="0070C0"/>
                </a:solidFill>
              </a:rPr>
              <a:t>Find the values of thevenin’s equivalent circuit between the terminals a and b. Then find the current </a:t>
            </a:r>
            <a:r>
              <a:rPr lang="en-IN" b="1" i="1">
                <a:solidFill>
                  <a:srgbClr val="0070C0"/>
                </a:solidFill>
              </a:rPr>
              <a:t>I</a:t>
            </a:r>
          </a:p>
        </p:txBody>
      </p:sp>
      <p:sp>
        <p:nvSpPr>
          <p:cNvPr id="31749" name="TextBox 4"/>
          <p:cNvSpPr txBox="1">
            <a:spLocks noChangeArrowheads="1"/>
          </p:cNvSpPr>
          <p:nvPr/>
        </p:nvSpPr>
        <p:spPr bwMode="auto">
          <a:xfrm>
            <a:off x="571500" y="3571875"/>
            <a:ext cx="3729038" cy="369888"/>
          </a:xfrm>
          <a:prstGeom prst="rect">
            <a:avLst/>
          </a:prstGeom>
          <a:noFill/>
          <a:ln w="9525">
            <a:noFill/>
            <a:miter lim="800000"/>
            <a:headEnd/>
            <a:tailEnd/>
          </a:ln>
        </p:spPr>
        <p:txBody>
          <a:bodyPr wrap="none">
            <a:spAutoFit/>
          </a:bodyPr>
          <a:lstStyle/>
          <a:p>
            <a:r>
              <a:rPr lang="en-IN"/>
              <a:t>Ans: V</a:t>
            </a:r>
            <a:r>
              <a:rPr lang="en-IN" baseline="-25000"/>
              <a:t>Th</a:t>
            </a:r>
            <a:r>
              <a:rPr lang="en-IN"/>
              <a:t> = 9 V, R</a:t>
            </a:r>
            <a:r>
              <a:rPr lang="en-IN" baseline="-25000"/>
              <a:t>Th</a:t>
            </a:r>
            <a:r>
              <a:rPr lang="en-IN"/>
              <a:t> = 3</a:t>
            </a:r>
            <a:r>
              <a:rPr lang="el-GR"/>
              <a:t>Ω</a:t>
            </a:r>
            <a:r>
              <a:rPr lang="en-IN"/>
              <a:t>, </a:t>
            </a:r>
            <a:r>
              <a:rPr lang="en-IN" i="1"/>
              <a:t>I </a:t>
            </a:r>
            <a:r>
              <a:rPr lang="en-IN"/>
              <a:t>= 2.25A</a:t>
            </a:r>
            <a:endParaRPr lang="en-US" baseline="-250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a:solidFill>
                  <a:schemeClr val="bg1"/>
                </a:solidFill>
                <a:latin typeface="Times New Roman" pitchFamily="18" charset="0"/>
                <a:cs typeface="Times New Roman" pitchFamily="18" charset="0"/>
              </a:rPr>
              <a:t>Tutorial - </a:t>
            </a:r>
            <a:r>
              <a:rPr lang="en-IN" sz="3000" b="1" dirty="0" smtClean="0">
                <a:solidFill>
                  <a:schemeClr val="bg1"/>
                </a:solidFill>
                <a:latin typeface="Times New Roman" pitchFamily="18" charset="0"/>
                <a:cs typeface="Times New Roman" pitchFamily="18" charset="0"/>
              </a:rPr>
              <a:t>07</a:t>
            </a:r>
            <a:endParaRPr lang="en-IN" sz="3000" b="1" dirty="0">
              <a:solidFill>
                <a:schemeClr val="bg1"/>
              </a:solidFill>
              <a:latin typeface="Times New Roman" pitchFamily="18" charset="0"/>
              <a:cs typeface="Times New Roman" pitchFamily="18" charset="0"/>
            </a:endParaRPr>
          </a:p>
        </p:txBody>
      </p:sp>
      <p:sp>
        <p:nvSpPr>
          <p:cNvPr id="7171" name="Rectangle 4"/>
          <p:cNvSpPr>
            <a:spLocks noChangeArrowheads="1"/>
          </p:cNvSpPr>
          <p:nvPr/>
        </p:nvSpPr>
        <p:spPr bwMode="auto">
          <a:xfrm>
            <a:off x="285720" y="1071546"/>
            <a:ext cx="8429625" cy="782638"/>
          </a:xfrm>
          <a:prstGeom prst="rect">
            <a:avLst/>
          </a:prstGeom>
          <a:noFill/>
          <a:ln w="9525">
            <a:noFill/>
            <a:miter lim="800000"/>
            <a:headEnd/>
            <a:tailEnd/>
          </a:ln>
        </p:spPr>
        <p:txBody>
          <a:bodyPr>
            <a:spAutoFit/>
          </a:bodyPr>
          <a:lstStyle/>
          <a:p>
            <a:pPr>
              <a:lnSpc>
                <a:spcPct val="150000"/>
              </a:lnSpc>
            </a:pPr>
            <a:r>
              <a:rPr lang="en-IN" sz="3400" b="1" dirty="0">
                <a:latin typeface="Times New Roman" pitchFamily="18" charset="0"/>
                <a:cs typeface="Times New Roman" pitchFamily="18" charset="0"/>
              </a:rPr>
              <a:t>Network Theorems</a:t>
            </a:r>
          </a:p>
        </p:txBody>
      </p:sp>
      <p:sp>
        <p:nvSpPr>
          <p:cNvPr id="7172" name="Footer Placeholder 5"/>
          <p:cNvSpPr>
            <a:spLocks noGrp="1"/>
          </p:cNvSpPr>
          <p:nvPr>
            <p:ph type="ftr" sz="quarter" idx="11"/>
          </p:nvPr>
        </p:nvSpPr>
        <p:spPr bwMode="auto">
          <a:xfrm>
            <a:off x="914400" y="6172200"/>
            <a:ext cx="4729163" cy="457200"/>
          </a:xfrm>
          <a:noFill/>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pPr>
            <a:r>
              <a:rPr lang="sv-SE" smtClean="0"/>
              <a:t>K. Sateesh Kumar, Asst.Prof, SRMIST, Kattankulathur</a:t>
            </a:r>
            <a:endParaRPr lang="en-US" smtClean="0"/>
          </a:p>
        </p:txBody>
      </p:sp>
      <p:sp>
        <p:nvSpPr>
          <p:cNvPr id="5" name="Rectangle 4"/>
          <p:cNvSpPr/>
          <p:nvPr/>
        </p:nvSpPr>
        <p:spPr>
          <a:xfrm>
            <a:off x="2428860" y="3214686"/>
            <a:ext cx="4786338" cy="1477328"/>
          </a:xfrm>
          <a:prstGeom prst="rect">
            <a:avLst/>
          </a:prstGeom>
          <a:solidFill>
            <a:schemeClr val="bg1">
              <a:lumMod val="95000"/>
            </a:schemeClr>
          </a:solidFill>
          <a:ln>
            <a:solidFill>
              <a:schemeClr val="accent1"/>
            </a:solidFill>
          </a:ln>
        </p:spPr>
        <p:txBody>
          <a:bodyPr wrap="square">
            <a:spAutoFit/>
          </a:bodyPr>
          <a:lstStyle/>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Norton’s</a:t>
            </a:r>
          </a:p>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Source transformation</a:t>
            </a:r>
          </a:p>
          <a:p>
            <a:pPr fontAlgn="auto">
              <a:lnSpc>
                <a:spcPct val="150000"/>
              </a:lnSpc>
              <a:spcBef>
                <a:spcPts val="0"/>
              </a:spcBef>
              <a:spcAft>
                <a:spcPts val="0"/>
              </a:spcAft>
              <a:buFont typeface="Wingdings" pitchFamily="2" charset="2"/>
              <a:buChar char="q"/>
              <a:defRPr/>
            </a:pPr>
            <a:r>
              <a:rPr lang="en-IN" sz="2000" b="1" dirty="0" smtClean="0">
                <a:latin typeface="Times New Roman" pitchFamily="18" charset="0"/>
                <a:cs typeface="Times New Roman" pitchFamily="18" charset="0"/>
              </a:rPr>
              <a:t>  Maximum power transfer</a:t>
            </a:r>
            <a:endParaRPr lang="en-US" sz="2000" b="1" dirty="0">
              <a:latin typeface="Times New Roman" pitchFamily="18" charset="0"/>
              <a:cs typeface="Times New Roman" pitchFamily="18" charset="0"/>
            </a:endParaRPr>
          </a:p>
        </p:txBody>
      </p:sp>
      <p:sp>
        <p:nvSpPr>
          <p:cNvPr id="6" name="TextBox 5"/>
          <p:cNvSpPr txBox="1"/>
          <p:nvPr/>
        </p:nvSpPr>
        <p:spPr>
          <a:xfrm>
            <a:off x="714348" y="1928802"/>
            <a:ext cx="8001056" cy="923330"/>
          </a:xfrm>
          <a:prstGeom prst="rect">
            <a:avLst/>
          </a:prstGeom>
          <a:noFill/>
        </p:spPr>
        <p:txBody>
          <a:bodyPr wrap="square" rtlCol="0">
            <a:spAutoFit/>
          </a:bodyPr>
          <a:lstStyle/>
          <a:p>
            <a:pPr algn="just"/>
            <a:r>
              <a:rPr lang="en-IN" dirty="0" smtClean="0">
                <a:latin typeface="Times New Roman" pitchFamily="18" charset="0"/>
                <a:cs typeface="Times New Roman" pitchFamily="18" charset="0"/>
              </a:rPr>
              <a:t>Analyzing circuits with Kirchhoff’s law is a tedious process for a large and complex circuits. To handle the complexity, engineers over the years have developed some theorems to simplify circuit analysis. </a:t>
            </a:r>
            <a:endParaRPr lang="en-IN"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sv-SE" smtClean="0"/>
              <a:t>K. Sateesh Kumar, Asst.Prof, SRMIST, Kattankulathur</a:t>
            </a:r>
            <a:endParaRPr lang="en-US"/>
          </a:p>
        </p:txBody>
      </p:sp>
      <p:graphicFrame>
        <p:nvGraphicFramePr>
          <p:cNvPr id="53250" name="Object 2"/>
          <p:cNvGraphicFramePr>
            <a:graphicFrameLocks noChangeAspect="1"/>
          </p:cNvGraphicFramePr>
          <p:nvPr/>
        </p:nvGraphicFramePr>
        <p:xfrm>
          <a:off x="423863" y="239733"/>
          <a:ext cx="8229600" cy="6189663"/>
        </p:xfrm>
        <a:graphic>
          <a:graphicData uri="http://schemas.openxmlformats.org/presentationml/2006/ole">
            <p:oleObj spid="_x0000_s70658" name="Document" r:id="rId3" imgW="5933486" imgH="4462084" progId="Word.Document.12">
              <p:embed/>
            </p:oleObj>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sv-SE" smtClean="0"/>
              <a:t>K. Sateesh Kumar, Asst.Prof, SRMIST, Kattankulathur</a:t>
            </a:r>
            <a:endParaRPr lang="en-US"/>
          </a:p>
        </p:txBody>
      </p:sp>
      <p:sp>
        <p:nvSpPr>
          <p:cNvPr id="5" name="TextBox 4"/>
          <p:cNvSpPr txBox="1"/>
          <p:nvPr/>
        </p:nvSpPr>
        <p:spPr>
          <a:xfrm>
            <a:off x="3500430" y="285728"/>
            <a:ext cx="2598660" cy="461665"/>
          </a:xfrm>
          <a:prstGeom prst="rect">
            <a:avLst/>
          </a:prstGeom>
          <a:noFill/>
        </p:spPr>
        <p:txBody>
          <a:bodyPr wrap="none" rtlCol="0">
            <a:spAutoFit/>
          </a:bodyPr>
          <a:lstStyle/>
          <a:p>
            <a:r>
              <a:rPr lang="en-IN" sz="2400" b="1" dirty="0" smtClean="0">
                <a:solidFill>
                  <a:srgbClr val="FF0000"/>
                </a:solidFill>
                <a:latin typeface="Times New Roman" pitchFamily="18" charset="0"/>
                <a:cs typeface="Times New Roman" pitchFamily="18" charset="0"/>
              </a:rPr>
              <a:t>Norton’s Theorem</a:t>
            </a:r>
            <a:endParaRPr lang="en-US" sz="24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xmlns="" id="{2309F089-6052-4AA7-B00E-87173AE3493B}"/>
              </a:ext>
            </a:extLst>
          </p:cNvPr>
          <p:cNvSpPr txBox="1"/>
          <p:nvPr/>
        </p:nvSpPr>
        <p:spPr>
          <a:xfrm>
            <a:off x="428596" y="1046604"/>
            <a:ext cx="8286808" cy="2308324"/>
          </a:xfrm>
          <a:prstGeom prst="rect">
            <a:avLst/>
          </a:prstGeom>
          <a:noFill/>
        </p:spPr>
        <p:txBody>
          <a:bodyPr wrap="square">
            <a:spAutoFit/>
          </a:bodyPr>
          <a:lstStyle/>
          <a:p>
            <a:pPr algn="l"/>
            <a:r>
              <a:rPr lang="en-US" sz="2400" b="1" i="0" u="none" strike="noStrike" baseline="0" dirty="0" smtClean="0">
                <a:solidFill>
                  <a:srgbClr val="002060"/>
                </a:solidFill>
                <a:latin typeface="Times New Roman" panose="02020603050405020304" pitchFamily="18" charset="0"/>
                <a:cs typeface="Times New Roman" panose="02020603050405020304" pitchFamily="18" charset="0"/>
              </a:rPr>
              <a:t>Statement:</a:t>
            </a:r>
            <a:endParaRPr lang="en-US" sz="2400" b="1" i="0" u="none" strike="noStrike" baseline="0" dirty="0">
              <a:solidFill>
                <a:srgbClr val="002060"/>
              </a:solidFill>
              <a:latin typeface="Times New Roman" panose="02020603050405020304" pitchFamily="18" charset="0"/>
              <a:cs typeface="Times New Roman" panose="02020603050405020304" pitchFamily="18" charset="0"/>
            </a:endParaRPr>
          </a:p>
          <a:p>
            <a:pPr algn="just">
              <a:lnSpc>
                <a:spcPct val="150000"/>
              </a:lnSpc>
            </a:pPr>
            <a:r>
              <a:rPr lang="en-US" sz="2000" b="1" dirty="0">
                <a:solidFill>
                  <a:srgbClr val="0070C0"/>
                </a:solidFill>
                <a:latin typeface="Times New Roman" panose="02020603050405020304" pitchFamily="18" charset="0"/>
                <a:cs typeface="Times New Roman" panose="02020603050405020304" pitchFamily="18" charset="0"/>
              </a:rPr>
              <a:t>“</a:t>
            </a:r>
            <a:r>
              <a:rPr lang="en-US" sz="2000" b="1" i="1" dirty="0">
                <a:solidFill>
                  <a:srgbClr val="0070C0"/>
                </a:solidFill>
                <a:latin typeface="Times New Roman" panose="02020603050405020304" pitchFamily="18" charset="0"/>
                <a:cs typeface="Times New Roman" panose="02020603050405020304" pitchFamily="18" charset="0"/>
              </a:rPr>
              <a:t>A</a:t>
            </a:r>
            <a:r>
              <a:rPr lang="en-US" sz="2000" b="1" i="1" u="none" strike="noStrike" baseline="0" dirty="0">
                <a:solidFill>
                  <a:srgbClr val="0070C0"/>
                </a:solidFill>
                <a:latin typeface="Times New Roman" panose="02020603050405020304" pitchFamily="18" charset="0"/>
                <a:cs typeface="Times New Roman" panose="02020603050405020304" pitchFamily="18" charset="0"/>
              </a:rPr>
              <a:t> linear two-terminal circuit can be replaced by an equivalent circuit consisting of a current source I</a:t>
            </a:r>
            <a:r>
              <a:rPr lang="en-US" sz="2000" b="1" i="1" u="none" strike="noStrike" baseline="-25000" dirty="0">
                <a:solidFill>
                  <a:srgbClr val="0070C0"/>
                </a:solidFill>
                <a:latin typeface="Times New Roman" panose="02020603050405020304" pitchFamily="18" charset="0"/>
                <a:cs typeface="Times New Roman" panose="02020603050405020304" pitchFamily="18" charset="0"/>
              </a:rPr>
              <a:t>N</a:t>
            </a:r>
            <a:r>
              <a:rPr lang="en-US" sz="2000" b="1" i="1" u="none" strike="noStrike" baseline="0" dirty="0">
                <a:solidFill>
                  <a:srgbClr val="0070C0"/>
                </a:solidFill>
                <a:latin typeface="Times New Roman" panose="02020603050405020304" pitchFamily="18" charset="0"/>
                <a:cs typeface="Times New Roman" panose="02020603050405020304" pitchFamily="18" charset="0"/>
              </a:rPr>
              <a:t> in parallel with a resistor R</a:t>
            </a:r>
            <a:r>
              <a:rPr lang="en-US" sz="2000" b="1" i="1" u="none" strike="noStrike" baseline="-25000" dirty="0">
                <a:solidFill>
                  <a:srgbClr val="0070C0"/>
                </a:solidFill>
                <a:latin typeface="Times New Roman" panose="02020603050405020304" pitchFamily="18" charset="0"/>
                <a:cs typeface="Times New Roman" panose="02020603050405020304" pitchFamily="18" charset="0"/>
              </a:rPr>
              <a:t>N</a:t>
            </a:r>
            <a:r>
              <a:rPr lang="en-US" sz="2000" b="1" i="1" u="none" strike="noStrike" baseline="0" dirty="0">
                <a:solidFill>
                  <a:srgbClr val="0070C0"/>
                </a:solidFill>
                <a:latin typeface="Times New Roman" panose="02020603050405020304" pitchFamily="18" charset="0"/>
                <a:cs typeface="Times New Roman" panose="02020603050405020304" pitchFamily="18" charset="0"/>
              </a:rPr>
              <a:t>, where I</a:t>
            </a:r>
            <a:r>
              <a:rPr lang="en-US" sz="2000" b="1" i="1" u="none" strike="noStrike" baseline="-25000" dirty="0">
                <a:solidFill>
                  <a:srgbClr val="0070C0"/>
                </a:solidFill>
                <a:latin typeface="Times New Roman" panose="02020603050405020304" pitchFamily="18" charset="0"/>
                <a:cs typeface="Times New Roman" panose="02020603050405020304" pitchFamily="18" charset="0"/>
              </a:rPr>
              <a:t>N</a:t>
            </a:r>
            <a:r>
              <a:rPr lang="en-US" sz="2000" b="1" i="1" u="none" strike="noStrike" baseline="0" dirty="0">
                <a:solidFill>
                  <a:srgbClr val="0070C0"/>
                </a:solidFill>
                <a:latin typeface="Times New Roman" panose="02020603050405020304" pitchFamily="18" charset="0"/>
                <a:cs typeface="Times New Roman" panose="02020603050405020304" pitchFamily="18" charset="0"/>
              </a:rPr>
              <a:t> is the short-circuit current through the terminals and R</a:t>
            </a:r>
            <a:r>
              <a:rPr lang="en-US" sz="2000" b="1" i="1" u="none" strike="noStrike" baseline="-25000" dirty="0">
                <a:solidFill>
                  <a:srgbClr val="0070C0"/>
                </a:solidFill>
                <a:latin typeface="Times New Roman" panose="02020603050405020304" pitchFamily="18" charset="0"/>
                <a:cs typeface="Times New Roman" panose="02020603050405020304" pitchFamily="18" charset="0"/>
              </a:rPr>
              <a:t>N</a:t>
            </a:r>
            <a:r>
              <a:rPr lang="en-US" sz="2000" b="1" i="1" u="none" strike="noStrike" baseline="0" dirty="0">
                <a:solidFill>
                  <a:srgbClr val="0070C0"/>
                </a:solidFill>
                <a:latin typeface="Times New Roman" panose="02020603050405020304" pitchFamily="18" charset="0"/>
                <a:cs typeface="Times New Roman" panose="02020603050405020304" pitchFamily="18" charset="0"/>
              </a:rPr>
              <a:t> is the input or equivalent resistance at the terminals when the independent sources are turned off</a:t>
            </a:r>
            <a:r>
              <a:rPr lang="en-US" sz="2000" b="1" i="0" u="none" strike="noStrike" baseline="0" dirty="0">
                <a:solidFill>
                  <a:srgbClr val="0070C0"/>
                </a:solidFill>
                <a:latin typeface="Times New Roman" panose="02020603050405020304" pitchFamily="18" charset="0"/>
                <a:cs typeface="Times New Roman" panose="02020603050405020304" pitchFamily="18" charset="0"/>
              </a:rPr>
              <a:t>”.</a:t>
            </a:r>
            <a:endParaRPr lang="en-US" sz="2000" b="1" dirty="0">
              <a:solidFill>
                <a:srgbClr val="0070C0"/>
              </a:solidFill>
              <a:latin typeface="Times New Roman" panose="02020603050405020304" pitchFamily="18" charset="0"/>
              <a:cs typeface="Times New Roman" panose="02020603050405020304" pitchFamily="18" charset="0"/>
            </a:endParaRPr>
          </a:p>
        </p:txBody>
      </p:sp>
      <p:pic>
        <p:nvPicPr>
          <p:cNvPr id="54274" name="Picture 2"/>
          <p:cNvPicPr>
            <a:picLocks noChangeAspect="1" noChangeArrowheads="1"/>
          </p:cNvPicPr>
          <p:nvPr/>
        </p:nvPicPr>
        <p:blipFill>
          <a:blip r:embed="rId2" cstate="print"/>
          <a:srcRect/>
          <a:stretch>
            <a:fillRect/>
          </a:stretch>
        </p:blipFill>
        <p:spPr bwMode="auto">
          <a:xfrm>
            <a:off x="3071802" y="3786190"/>
            <a:ext cx="3300155" cy="1357322"/>
          </a:xfrm>
          <a:prstGeom prst="rect">
            <a:avLst/>
          </a:prstGeom>
          <a:noFill/>
          <a:ln w="9525">
            <a:noFill/>
            <a:miter lim="800000"/>
            <a:headEnd/>
            <a:tailEnd/>
          </a:ln>
          <a:effectLst/>
        </p:spPr>
      </p:pic>
      <p:sp>
        <p:nvSpPr>
          <p:cNvPr id="8" name="TextBox 7"/>
          <p:cNvSpPr txBox="1"/>
          <p:nvPr/>
        </p:nvSpPr>
        <p:spPr>
          <a:xfrm>
            <a:off x="3357554" y="5286388"/>
            <a:ext cx="2822247" cy="369332"/>
          </a:xfrm>
          <a:prstGeom prst="rect">
            <a:avLst/>
          </a:prstGeom>
          <a:noFill/>
        </p:spPr>
        <p:txBody>
          <a:bodyPr wrap="none" rtlCol="0">
            <a:spAutoFit/>
          </a:bodyPr>
          <a:lstStyle/>
          <a:p>
            <a:r>
              <a:rPr lang="en-IN" dirty="0" smtClean="0"/>
              <a:t>Norton’s equivalent circuit</a:t>
            </a: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sv-SE" smtClean="0"/>
              <a:t>K. Sateesh Kumar, Asst.Prof, SRMIST, Kattankulathur</a:t>
            </a:r>
            <a:endParaRPr lang="en-US"/>
          </a:p>
        </p:txBody>
      </p:sp>
      <p:sp>
        <p:nvSpPr>
          <p:cNvPr id="5" name="TextBox 2"/>
          <p:cNvSpPr txBox="1">
            <a:spLocks noChangeArrowheads="1"/>
          </p:cNvSpPr>
          <p:nvPr/>
        </p:nvSpPr>
        <p:spPr bwMode="auto">
          <a:xfrm>
            <a:off x="357188" y="285750"/>
            <a:ext cx="954087" cy="369888"/>
          </a:xfrm>
          <a:prstGeom prst="rect">
            <a:avLst/>
          </a:prstGeom>
          <a:noFill/>
          <a:ln w="9525">
            <a:noFill/>
            <a:miter lim="800000"/>
            <a:headEnd/>
            <a:tailEnd/>
          </a:ln>
        </p:spPr>
        <p:txBody>
          <a:bodyPr wrap="none">
            <a:spAutoFit/>
          </a:bodyPr>
          <a:lstStyle/>
          <a:p>
            <a:r>
              <a:rPr lang="en-IN" b="1" dirty="0">
                <a:solidFill>
                  <a:srgbClr val="0070C0"/>
                </a:solidFill>
              </a:rPr>
              <a:t>Steps: </a:t>
            </a:r>
            <a:endParaRPr lang="en-US" b="1" dirty="0">
              <a:solidFill>
                <a:srgbClr val="0070C0"/>
              </a:solidFill>
            </a:endParaRPr>
          </a:p>
        </p:txBody>
      </p:sp>
      <p:sp>
        <p:nvSpPr>
          <p:cNvPr id="7" name="TextBox 5"/>
          <p:cNvSpPr txBox="1">
            <a:spLocks noChangeArrowheads="1"/>
          </p:cNvSpPr>
          <p:nvPr/>
        </p:nvSpPr>
        <p:spPr bwMode="auto">
          <a:xfrm>
            <a:off x="684213" y="3714750"/>
            <a:ext cx="8408987" cy="646113"/>
          </a:xfrm>
          <a:prstGeom prst="rect">
            <a:avLst/>
          </a:prstGeom>
          <a:noFill/>
          <a:ln w="9525">
            <a:noFill/>
            <a:miter lim="800000"/>
            <a:headEnd/>
            <a:tailEnd/>
          </a:ln>
        </p:spPr>
        <p:txBody>
          <a:bodyPr wrap="none">
            <a:spAutoFit/>
          </a:bodyPr>
          <a:lstStyle/>
          <a:p>
            <a:r>
              <a:rPr lang="en-IN" dirty="0">
                <a:latin typeface="Times New Roman" pitchFamily="18" charset="0"/>
                <a:cs typeface="Times New Roman" pitchFamily="18" charset="0"/>
              </a:rPr>
              <a:t>3. </a:t>
            </a:r>
            <a:r>
              <a:rPr lang="en-US" dirty="0">
                <a:latin typeface="Times New Roman" pitchFamily="18" charset="0"/>
                <a:ea typeface="Calibri" pitchFamily="34" charset="0"/>
                <a:cs typeface="Times New Roman" pitchFamily="18" charset="0"/>
              </a:rPr>
              <a:t>Set independent sources zero (short circuit the independent voltage source and </a:t>
            </a:r>
          </a:p>
          <a:p>
            <a:r>
              <a:rPr lang="en-US" dirty="0">
                <a:latin typeface="Times New Roman" pitchFamily="18" charset="0"/>
                <a:ea typeface="Calibri" pitchFamily="34" charset="0"/>
                <a:cs typeface="Times New Roman" pitchFamily="18" charset="0"/>
              </a:rPr>
              <a:t>     open circuit the independent current source)  and use reduction techniques to find </a:t>
            </a:r>
            <a:r>
              <a:rPr lang="en-US" dirty="0" err="1">
                <a:latin typeface="Times New Roman" pitchFamily="18" charset="0"/>
                <a:ea typeface="Calibri" pitchFamily="34" charset="0"/>
                <a:cs typeface="Times New Roman" pitchFamily="18" charset="0"/>
              </a:rPr>
              <a:t>R</a:t>
            </a:r>
            <a:r>
              <a:rPr lang="en-US" baseline="-25000" dirty="0" err="1">
                <a:latin typeface="Times New Roman" pitchFamily="18" charset="0"/>
                <a:ea typeface="Calibri" pitchFamily="34" charset="0"/>
                <a:cs typeface="Times New Roman" pitchFamily="18" charset="0"/>
              </a:rPr>
              <a:t>Th</a:t>
            </a:r>
            <a:r>
              <a:rPr lang="en-US" baseline="-25000" dirty="0">
                <a:latin typeface="Times New Roman" pitchFamily="18" charset="0"/>
                <a:ea typeface="Calibri" pitchFamily="34" charset="0"/>
                <a:cs typeface="Times New Roman" pitchFamily="18" charset="0"/>
              </a:rPr>
              <a:t>.</a:t>
            </a:r>
            <a:r>
              <a:rPr lang="en-IN"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xmlns="" id="{AEB4D4F5-1612-48F5-92B4-6ED0A9D472EC}"/>
              </a:ext>
            </a:extLst>
          </p:cNvPr>
          <p:cNvSpPr txBox="1"/>
          <p:nvPr/>
        </p:nvSpPr>
        <p:spPr>
          <a:xfrm>
            <a:off x="500034" y="785794"/>
            <a:ext cx="8429684" cy="923330"/>
          </a:xfrm>
          <a:prstGeom prst="rect">
            <a:avLst/>
          </a:prstGeom>
          <a:noFill/>
        </p:spPr>
        <p:txBody>
          <a:bodyPr wrap="square">
            <a:spAutoFit/>
          </a:bodyPr>
          <a:lstStyle/>
          <a:p>
            <a:pPr marL="285750" indent="-285750" algn="just"/>
            <a:r>
              <a:rPr lang="en-US" dirty="0" smtClean="0">
                <a:latin typeface="Times New Roman" panose="02020603050405020304" pitchFamily="18" charset="0"/>
                <a:ea typeface="Calibri" panose="020F0502020204030204" pitchFamily="34" charset="0"/>
                <a:cs typeface="Times New Roman" panose="02020603050405020304" pitchFamily="18" charset="0"/>
              </a:rPr>
              <a:t>1. Short</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circuit the terminals ‘a’ and ‘b’ by removing the load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1800" i="1" baseline="-25000" dirty="0">
                <a:effectLst/>
                <a:latin typeface="Times New Roman" panose="02020603050405020304" pitchFamily="18" charset="0"/>
                <a:ea typeface="Calibri" panose="020F0502020204030204" pitchFamily="34" charset="0"/>
                <a:cs typeface="Times New Roman" panose="02020603050405020304" pitchFamily="18" charset="0"/>
              </a:rPr>
              <a:t>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connecte</a:t>
            </a:r>
            <a:r>
              <a:rPr lang="en-US" dirty="0">
                <a:latin typeface="Times New Roman" panose="02020603050405020304" pitchFamily="18" charset="0"/>
                <a:ea typeface="Calibri" panose="020F0502020204030204" pitchFamily="34" charset="0"/>
                <a:cs typeface="Times New Roman" panose="02020603050405020304" pitchFamily="18" charset="0"/>
              </a:rPr>
              <a:t>d to it.</a:t>
            </a:r>
          </a:p>
          <a:p>
            <a:pPr marL="285750" indent="-285750" algn="just"/>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r>
              <a:rPr lang="en-US" dirty="0" smtClean="0">
                <a:latin typeface="Times New Roman" panose="02020603050405020304" pitchFamily="18" charset="0"/>
                <a:ea typeface="Calibri" panose="020F0502020204030204" pitchFamily="34" charset="0"/>
                <a:cs typeface="Times New Roman" panose="02020603050405020304" pitchFamily="18" charset="0"/>
              </a:rPr>
              <a:t>2. </a:t>
            </a:r>
            <a:r>
              <a:rPr lang="en-US" sz="1800" dirty="0" smtClean="0">
                <a:effectLst/>
                <a:latin typeface="Times New Roman" panose="02020603050405020304" pitchFamily="18" charset="0"/>
                <a:ea typeface="Calibri" panose="020F0502020204030204" pitchFamily="34" charset="0"/>
                <a:cs typeface="Times New Roman" panose="02020603050405020304" pitchFamily="18" charset="0"/>
              </a:rPr>
              <a:t>Fin</a:t>
            </a:r>
            <a:r>
              <a:rPr lang="en-US" dirty="0" smtClean="0">
                <a:latin typeface="Times New Roman" panose="02020603050405020304" pitchFamily="18" charset="0"/>
                <a:ea typeface="Calibri" panose="020F0502020204030204" pitchFamily="34" charset="0"/>
                <a:cs typeface="Times New Roman" panose="02020603050405020304" pitchFamily="18" charset="0"/>
              </a:rPr>
              <a:t>d </a:t>
            </a:r>
            <a:r>
              <a:rPr lang="en-US" dirty="0">
                <a:latin typeface="Times New Roman" panose="02020603050405020304" pitchFamily="18" charset="0"/>
                <a:ea typeface="Calibri" panose="020F0502020204030204" pitchFamily="34" charset="0"/>
                <a:cs typeface="Times New Roman" panose="02020603050405020304" pitchFamily="18" charset="0"/>
              </a:rPr>
              <a:t>the current through the terminals ‘a’ and ‘b’</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9D0D0E8D-9439-4D20-9983-8D1EC4950DF8}"/>
              </a:ext>
            </a:extLst>
          </p:cNvPr>
          <p:cNvPicPr>
            <a:picLocks noChangeAspect="1"/>
          </p:cNvPicPr>
          <p:nvPr/>
        </p:nvPicPr>
        <p:blipFill>
          <a:blip r:embed="rId2" cstate="print"/>
          <a:stretch>
            <a:fillRect/>
          </a:stretch>
        </p:blipFill>
        <p:spPr>
          <a:xfrm>
            <a:off x="2714612" y="2000240"/>
            <a:ext cx="3333094" cy="1643074"/>
          </a:xfrm>
          <a:prstGeom prst="rect">
            <a:avLst/>
          </a:prstGeom>
        </p:spPr>
      </p:pic>
      <p:pic>
        <p:nvPicPr>
          <p:cNvPr id="10" name="Picture 9">
            <a:extLst>
              <a:ext uri="{FF2B5EF4-FFF2-40B4-BE49-F238E27FC236}">
                <a16:creationId xmlns:a16="http://schemas.microsoft.com/office/drawing/2014/main" xmlns="" id="{A8B2016E-91CB-4E7C-AE61-5A545C1AB2A8}"/>
              </a:ext>
            </a:extLst>
          </p:cNvPr>
          <p:cNvPicPr>
            <a:picLocks noChangeAspect="1"/>
          </p:cNvPicPr>
          <p:nvPr/>
        </p:nvPicPr>
        <p:blipFill>
          <a:blip r:embed="rId3" cstate="print"/>
          <a:stretch>
            <a:fillRect/>
          </a:stretch>
        </p:blipFill>
        <p:spPr>
          <a:xfrm>
            <a:off x="2643174" y="4429132"/>
            <a:ext cx="3357420" cy="1834147"/>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sv-SE" smtClean="0"/>
              <a:t>K. Sateesh Kumar, Asst.Prof, SRMIST, Kattankulathur</a:t>
            </a:r>
            <a:endParaRPr lang="en-US"/>
          </a:p>
        </p:txBody>
      </p:sp>
      <p:sp>
        <p:nvSpPr>
          <p:cNvPr id="5" name="TextBox 4"/>
          <p:cNvSpPr txBox="1"/>
          <p:nvPr/>
        </p:nvSpPr>
        <p:spPr>
          <a:xfrm>
            <a:off x="642910" y="571480"/>
            <a:ext cx="7635488" cy="369332"/>
          </a:xfrm>
          <a:prstGeom prst="rect">
            <a:avLst/>
          </a:prstGeom>
          <a:noFill/>
        </p:spPr>
        <p:txBody>
          <a:bodyPr wrap="none" rtlCol="0">
            <a:spAutoFit/>
          </a:bodyPr>
          <a:lstStyle/>
          <a:p>
            <a:r>
              <a:rPr lang="en-IN" dirty="0" smtClean="0">
                <a:latin typeface="Times New Roman" pitchFamily="18" charset="0"/>
                <a:cs typeface="Times New Roman" pitchFamily="18" charset="0"/>
              </a:rPr>
              <a:t>4. Draw the Norton’s equivalent circuit and find the unknown voltage or current </a:t>
            </a:r>
            <a:endParaRPr lang="en-US" dirty="0">
              <a:latin typeface="Times New Roman" pitchFamily="18" charset="0"/>
              <a:cs typeface="Times New Roman" pitchFamily="18" charset="0"/>
            </a:endParaRPr>
          </a:p>
        </p:txBody>
      </p:sp>
      <p:pic>
        <p:nvPicPr>
          <p:cNvPr id="55300" name="Picture 4" descr="Norton's Theorem | DC Network Analysis | Electronics Textbook"/>
          <p:cNvPicPr>
            <a:picLocks noChangeAspect="1" noChangeArrowheads="1"/>
          </p:cNvPicPr>
          <p:nvPr/>
        </p:nvPicPr>
        <p:blipFill>
          <a:blip r:embed="rId2" cstate="print"/>
          <a:srcRect/>
          <a:stretch>
            <a:fillRect/>
          </a:stretch>
        </p:blipFill>
        <p:spPr bwMode="auto">
          <a:xfrm>
            <a:off x="2143108" y="1071546"/>
            <a:ext cx="4648200" cy="2724151"/>
          </a:xfrm>
          <a:prstGeom prst="rect">
            <a:avLst/>
          </a:prstGeom>
          <a:noFill/>
        </p:spPr>
      </p:pic>
      <p:pic>
        <p:nvPicPr>
          <p:cNvPr id="11" name="Picture 10">
            <a:extLst>
              <a:ext uri="{FF2B5EF4-FFF2-40B4-BE49-F238E27FC236}">
                <a16:creationId xmlns:a16="http://schemas.microsoft.com/office/drawing/2014/main" xmlns="" id="{5F67E1A4-8DCB-4E39-A259-C83AA532B9E6}"/>
              </a:ext>
            </a:extLst>
          </p:cNvPr>
          <p:cNvPicPr>
            <a:picLocks noChangeAspect="1"/>
          </p:cNvPicPr>
          <p:nvPr/>
        </p:nvPicPr>
        <p:blipFill>
          <a:blip r:embed="rId3" cstate="print"/>
          <a:stretch>
            <a:fillRect/>
          </a:stretch>
        </p:blipFill>
        <p:spPr>
          <a:xfrm>
            <a:off x="3000364" y="4000504"/>
            <a:ext cx="1300628" cy="993046"/>
          </a:xfrm>
          <a:prstGeom prst="rect">
            <a:avLst/>
          </a:prstGeom>
        </p:spPr>
      </p:pic>
      <p:pic>
        <p:nvPicPr>
          <p:cNvPr id="13" name="Picture 12">
            <a:extLst>
              <a:ext uri="{FF2B5EF4-FFF2-40B4-BE49-F238E27FC236}">
                <a16:creationId xmlns:a16="http://schemas.microsoft.com/office/drawing/2014/main" xmlns="" id="{258DC11B-6992-4C9A-B9DD-D888B66C155C}"/>
              </a:ext>
            </a:extLst>
          </p:cNvPr>
          <p:cNvPicPr>
            <a:picLocks noChangeAspect="1"/>
          </p:cNvPicPr>
          <p:nvPr/>
        </p:nvPicPr>
        <p:blipFill>
          <a:blip r:embed="rId4" cstate="print"/>
          <a:stretch>
            <a:fillRect/>
          </a:stretch>
        </p:blipFill>
        <p:spPr>
          <a:xfrm>
            <a:off x="5231861" y="4143380"/>
            <a:ext cx="1054651" cy="564992"/>
          </a:xfrm>
          <a:prstGeom prst="rect">
            <a:avLst/>
          </a:prstGeom>
        </p:spPr>
      </p:pic>
      <p:pic>
        <p:nvPicPr>
          <p:cNvPr id="14" name="Picture 13">
            <a:extLst>
              <a:ext uri="{FF2B5EF4-FFF2-40B4-BE49-F238E27FC236}">
                <a16:creationId xmlns:a16="http://schemas.microsoft.com/office/drawing/2014/main" xmlns="" id="{A716F03B-8CCC-407A-9126-BF46B89A9BD2}"/>
              </a:ext>
            </a:extLst>
          </p:cNvPr>
          <p:cNvPicPr>
            <a:picLocks noChangeAspect="1"/>
          </p:cNvPicPr>
          <p:nvPr/>
        </p:nvPicPr>
        <p:blipFill>
          <a:blip r:embed="rId5" cstate="print"/>
          <a:stretch>
            <a:fillRect/>
          </a:stretch>
        </p:blipFill>
        <p:spPr>
          <a:xfrm>
            <a:off x="2639828" y="5143512"/>
            <a:ext cx="2095517" cy="857256"/>
          </a:xfrm>
          <a:prstGeom prst="rect">
            <a:avLst/>
          </a:prstGeom>
        </p:spPr>
      </p:pic>
      <p:pic>
        <p:nvPicPr>
          <p:cNvPr id="55302" name="Picture 6"/>
          <p:cNvPicPr>
            <a:picLocks noChangeAspect="1" noChangeArrowheads="1"/>
          </p:cNvPicPr>
          <p:nvPr/>
        </p:nvPicPr>
        <p:blipFill>
          <a:blip r:embed="rId6" cstate="print"/>
          <a:srcRect/>
          <a:stretch>
            <a:fillRect/>
          </a:stretch>
        </p:blipFill>
        <p:spPr bwMode="auto">
          <a:xfrm>
            <a:off x="5000628" y="5143512"/>
            <a:ext cx="1443048" cy="642942"/>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sv-SE" smtClean="0"/>
              <a:t>K. Sateesh Kumar, Asst.Prof, SRMIST, Kattankulathur</a:t>
            </a:r>
            <a:endParaRPr lang="en-US"/>
          </a:p>
        </p:txBody>
      </p:sp>
      <p:graphicFrame>
        <p:nvGraphicFramePr>
          <p:cNvPr id="57346" name="Object 2"/>
          <p:cNvGraphicFramePr>
            <a:graphicFrameLocks noChangeAspect="1"/>
          </p:cNvGraphicFramePr>
          <p:nvPr/>
        </p:nvGraphicFramePr>
        <p:xfrm>
          <a:off x="428596" y="285728"/>
          <a:ext cx="8394700" cy="5676900"/>
        </p:xfrm>
        <a:graphic>
          <a:graphicData uri="http://schemas.openxmlformats.org/presentationml/2006/ole">
            <p:oleObj spid="_x0000_s71682" name="Document" r:id="rId3" imgW="5931493" imgH="4017231" progId="Word.Document.12">
              <p:embed/>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050" name="Picture 2" descr="Power Semiconductor Devices - Listenlights"/>
          <p:cNvPicPr>
            <a:picLocks noChangeAspect="1" noChangeArrowheads="1"/>
          </p:cNvPicPr>
          <p:nvPr/>
        </p:nvPicPr>
        <p:blipFill>
          <a:blip r:embed="rId2" cstate="print"/>
          <a:srcRect l="19195"/>
          <a:stretch>
            <a:fillRect/>
          </a:stretch>
        </p:blipFill>
        <p:spPr bwMode="auto">
          <a:xfrm>
            <a:off x="3131840" y="1412776"/>
            <a:ext cx="3168352" cy="2159607"/>
          </a:xfrm>
          <a:prstGeom prst="rect">
            <a:avLst/>
          </a:prstGeom>
          <a:noFill/>
        </p:spPr>
      </p:pic>
      <p:sp>
        <p:nvSpPr>
          <p:cNvPr id="6" name="TextBox 5"/>
          <p:cNvSpPr txBox="1"/>
          <p:nvPr/>
        </p:nvSpPr>
        <p:spPr>
          <a:xfrm>
            <a:off x="1423966" y="214290"/>
            <a:ext cx="6788654" cy="615553"/>
          </a:xfrm>
          <a:prstGeom prst="rect">
            <a:avLst/>
          </a:prstGeom>
          <a:solidFill>
            <a:schemeClr val="bg1">
              <a:lumMod val="95000"/>
            </a:schemeClr>
          </a:solidFill>
          <a:ln>
            <a:solidFill>
              <a:schemeClr val="accent1"/>
            </a:solidFill>
          </a:ln>
        </p:spPr>
        <p:txBody>
          <a:bodyPr wrap="none" rtlCol="0">
            <a:spAutoFit/>
          </a:bodyPr>
          <a:lstStyle/>
          <a:p>
            <a:pPr algn="ctr"/>
            <a:r>
              <a:rPr lang="en-IN" sz="3400" dirty="0" smtClean="0"/>
              <a:t>Semiconductor devices and characteristics</a:t>
            </a:r>
            <a:endParaRPr lang="en-US" sz="3400" dirty="0"/>
          </a:p>
        </p:txBody>
      </p:sp>
      <p:sp>
        <p:nvSpPr>
          <p:cNvPr id="7" name="TextBox 6"/>
          <p:cNvSpPr txBox="1"/>
          <p:nvPr/>
        </p:nvSpPr>
        <p:spPr>
          <a:xfrm>
            <a:off x="419539" y="4149080"/>
            <a:ext cx="2060692" cy="1938992"/>
          </a:xfrm>
          <a:prstGeom prst="rect">
            <a:avLst/>
          </a:prstGeom>
          <a:noFill/>
        </p:spPr>
        <p:txBody>
          <a:bodyPr wrap="none" rtlCol="0">
            <a:spAutoFit/>
          </a:bodyPr>
          <a:lstStyle/>
          <a:p>
            <a:r>
              <a:rPr lang="en-US" sz="2400" b="1" dirty="0" smtClean="0"/>
              <a:t>1 .PN Diode</a:t>
            </a:r>
          </a:p>
          <a:p>
            <a:r>
              <a:rPr lang="en-US" sz="2400" b="1" dirty="0" smtClean="0"/>
              <a:t>2. </a:t>
            </a:r>
            <a:r>
              <a:rPr lang="en-US" sz="2400" b="1" dirty="0" err="1" smtClean="0"/>
              <a:t>Zener</a:t>
            </a:r>
            <a:r>
              <a:rPr lang="en-US" sz="2400" b="1" dirty="0" smtClean="0"/>
              <a:t> diode</a:t>
            </a:r>
          </a:p>
          <a:p>
            <a:r>
              <a:rPr lang="en-US" sz="2400" b="1" dirty="0" smtClean="0"/>
              <a:t>3. BJT</a:t>
            </a:r>
          </a:p>
          <a:p>
            <a:r>
              <a:rPr lang="en-US" sz="2400" b="1" dirty="0" smtClean="0"/>
              <a:t>4. JFET</a:t>
            </a:r>
          </a:p>
          <a:p>
            <a:r>
              <a:rPr lang="en-US" sz="2400" b="1" dirty="0" smtClean="0"/>
              <a:t>5. MOSFET</a:t>
            </a:r>
          </a:p>
        </p:txBody>
      </p:sp>
      <p:pic>
        <p:nvPicPr>
          <p:cNvPr id="8" name="Picture 4" descr="What is Diode? Know PN Junction Theory, Construction &amp; Working of Different  Types of Diodes"/>
          <p:cNvPicPr>
            <a:picLocks noChangeAspect="1" noChangeArrowheads="1"/>
          </p:cNvPicPr>
          <p:nvPr/>
        </p:nvPicPr>
        <p:blipFill>
          <a:blip r:embed="rId3" cstate="print"/>
          <a:srcRect/>
          <a:stretch>
            <a:fillRect/>
          </a:stretch>
        </p:blipFill>
        <p:spPr bwMode="auto">
          <a:xfrm>
            <a:off x="251520" y="1124744"/>
            <a:ext cx="2736304" cy="2104849"/>
          </a:xfrm>
          <a:prstGeom prst="rect">
            <a:avLst/>
          </a:prstGeom>
          <a:ln>
            <a:noFill/>
          </a:ln>
          <a:effectLst>
            <a:softEdge rad="112500"/>
          </a:effectLst>
        </p:spPr>
      </p:pic>
      <p:pic>
        <p:nvPicPr>
          <p:cNvPr id="9" name="Picture 2" descr="Bipolar junction transistor - Wikipedia"/>
          <p:cNvPicPr>
            <a:picLocks noChangeAspect="1" noChangeArrowheads="1"/>
          </p:cNvPicPr>
          <p:nvPr/>
        </p:nvPicPr>
        <p:blipFill>
          <a:blip r:embed="rId4" cstate="print"/>
          <a:srcRect/>
          <a:stretch>
            <a:fillRect/>
          </a:stretch>
        </p:blipFill>
        <p:spPr bwMode="auto">
          <a:xfrm>
            <a:off x="6372200" y="1124744"/>
            <a:ext cx="2579762" cy="3461545"/>
          </a:xfrm>
          <a:prstGeom prst="rect">
            <a:avLst/>
          </a:prstGeom>
          <a:ln>
            <a:noFill/>
          </a:ln>
          <a:effectLst>
            <a:softEdge rad="112500"/>
          </a:effectLst>
        </p:spPr>
      </p:pic>
      <p:pic>
        <p:nvPicPr>
          <p:cNvPr id="10" name="Picture 6" descr="Transistor MOSFET DC switch Relay, 5V logic, DC 24V/30A"/>
          <p:cNvPicPr>
            <a:picLocks noChangeAspect="1" noChangeArrowheads="1"/>
          </p:cNvPicPr>
          <p:nvPr/>
        </p:nvPicPr>
        <p:blipFill>
          <a:blip r:embed="rId5" cstate="print"/>
          <a:srcRect l="4762" t="9523" r="4761" b="13095"/>
          <a:stretch>
            <a:fillRect/>
          </a:stretch>
        </p:blipFill>
        <p:spPr bwMode="auto">
          <a:xfrm>
            <a:off x="3131840" y="4005064"/>
            <a:ext cx="2839935" cy="2428892"/>
          </a:xfrm>
          <a:prstGeom prst="rect">
            <a:avLst/>
          </a:prstGeom>
          <a:noFill/>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869950" y="-300038"/>
          <a:ext cx="7913688" cy="6850063"/>
        </p:xfrm>
        <a:graphic>
          <a:graphicData uri="http://schemas.openxmlformats.org/presentationml/2006/ole">
            <p:oleObj spid="_x0000_s72706" name="Document" r:id="rId3" imgW="5923768" imgH="5130173" progId="Word.Document.12">
              <p:embed/>
            </p:oleObj>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smtClean="0"/>
              <a:t>K. Sateesh Kumar, Asst.Prof, SRMIST, Kattankulathur</a:t>
            </a:r>
            <a:endParaRPr lang="en-US"/>
          </a:p>
        </p:txBody>
      </p:sp>
      <p:pic>
        <p:nvPicPr>
          <p:cNvPr id="60418" name="Picture 2"/>
          <p:cNvPicPr>
            <a:picLocks noChangeAspect="1" noChangeArrowheads="1"/>
          </p:cNvPicPr>
          <p:nvPr/>
        </p:nvPicPr>
        <p:blipFill>
          <a:blip r:embed="rId2" cstate="print"/>
          <a:srcRect/>
          <a:stretch>
            <a:fillRect/>
          </a:stretch>
        </p:blipFill>
        <p:spPr bwMode="auto">
          <a:xfrm>
            <a:off x="500034" y="785794"/>
            <a:ext cx="3927511" cy="2214578"/>
          </a:xfrm>
          <a:prstGeom prst="rect">
            <a:avLst/>
          </a:prstGeom>
          <a:noFill/>
          <a:ln w="9525">
            <a:noFill/>
            <a:miter lim="800000"/>
            <a:headEnd/>
            <a:tailEnd/>
          </a:ln>
          <a:effectLst/>
        </p:spPr>
      </p:pic>
      <p:sp>
        <p:nvSpPr>
          <p:cNvPr id="5" name="TextBox 4"/>
          <p:cNvSpPr txBox="1"/>
          <p:nvPr/>
        </p:nvSpPr>
        <p:spPr>
          <a:xfrm>
            <a:off x="1229474" y="3071810"/>
            <a:ext cx="3080330" cy="369332"/>
          </a:xfrm>
          <a:prstGeom prst="rect">
            <a:avLst/>
          </a:prstGeom>
          <a:noFill/>
        </p:spPr>
        <p:txBody>
          <a:bodyPr wrap="none" rtlCol="0">
            <a:spAutoFit/>
          </a:bodyPr>
          <a:lstStyle/>
          <a:p>
            <a:r>
              <a:rPr lang="en-IN" dirty="0" err="1" smtClean="0"/>
              <a:t>Ans</a:t>
            </a:r>
            <a:r>
              <a:rPr lang="en-IN" dirty="0" smtClean="0"/>
              <a:t>: I</a:t>
            </a:r>
            <a:r>
              <a:rPr lang="en-IN" baseline="-25000" dirty="0" smtClean="0"/>
              <a:t>N</a:t>
            </a:r>
            <a:r>
              <a:rPr lang="en-IN" dirty="0" smtClean="0"/>
              <a:t> = 1A, R</a:t>
            </a:r>
            <a:r>
              <a:rPr lang="en-IN" baseline="-25000" dirty="0" smtClean="0"/>
              <a:t>N</a:t>
            </a:r>
            <a:r>
              <a:rPr lang="en-IN" dirty="0" smtClean="0"/>
              <a:t> or </a:t>
            </a:r>
            <a:r>
              <a:rPr lang="en-IN" dirty="0" err="1" smtClean="0"/>
              <a:t>R</a:t>
            </a:r>
            <a:r>
              <a:rPr lang="en-IN" baseline="-25000" dirty="0" err="1" smtClean="0"/>
              <a:t>Th</a:t>
            </a:r>
            <a:r>
              <a:rPr lang="en-IN" dirty="0" smtClean="0"/>
              <a:t> = 4</a:t>
            </a:r>
            <a:r>
              <a:rPr lang="el-GR" dirty="0" smtClean="0"/>
              <a:t>Ω</a:t>
            </a:r>
            <a:endParaRPr lang="en-US" dirty="0"/>
          </a:p>
        </p:txBody>
      </p:sp>
      <p:sp>
        <p:nvSpPr>
          <p:cNvPr id="6" name="TextBox 5"/>
          <p:cNvSpPr txBox="1"/>
          <p:nvPr/>
        </p:nvSpPr>
        <p:spPr>
          <a:xfrm>
            <a:off x="857224" y="357166"/>
            <a:ext cx="7455887" cy="369332"/>
          </a:xfrm>
          <a:prstGeom prst="rect">
            <a:avLst/>
          </a:prstGeom>
          <a:noFill/>
        </p:spPr>
        <p:txBody>
          <a:bodyPr wrap="none" rtlCol="0">
            <a:spAutoFit/>
          </a:bodyPr>
          <a:lstStyle/>
          <a:p>
            <a:r>
              <a:rPr lang="en-IN" dirty="0" smtClean="0"/>
              <a:t>Find the Norton equivalent circuit of the circuit across the terminals  a-b</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smtClean="0"/>
              <a:t>K. Sateesh Kumar, Asst.Prof, SRMIST, Kattankulathur</a:t>
            </a:r>
            <a:endParaRPr lang="en-US"/>
          </a:p>
        </p:txBody>
      </p:sp>
      <p:pic>
        <p:nvPicPr>
          <p:cNvPr id="61442" name="Picture 2"/>
          <p:cNvPicPr>
            <a:picLocks noChangeAspect="1" noChangeArrowheads="1"/>
          </p:cNvPicPr>
          <p:nvPr/>
        </p:nvPicPr>
        <p:blipFill>
          <a:blip r:embed="rId2" cstate="print"/>
          <a:srcRect/>
          <a:stretch>
            <a:fillRect/>
          </a:stretch>
        </p:blipFill>
        <p:spPr bwMode="auto">
          <a:xfrm>
            <a:off x="571473" y="928670"/>
            <a:ext cx="4646398" cy="1643074"/>
          </a:xfrm>
          <a:prstGeom prst="rect">
            <a:avLst/>
          </a:prstGeom>
          <a:noFill/>
          <a:ln w="9525">
            <a:noFill/>
            <a:miter lim="800000"/>
            <a:headEnd/>
            <a:tailEnd/>
          </a:ln>
          <a:effectLst/>
        </p:spPr>
      </p:pic>
      <p:sp>
        <p:nvSpPr>
          <p:cNvPr id="4" name="TextBox 3"/>
          <p:cNvSpPr txBox="1"/>
          <p:nvPr/>
        </p:nvSpPr>
        <p:spPr>
          <a:xfrm>
            <a:off x="1229474" y="2571744"/>
            <a:ext cx="3272691" cy="369332"/>
          </a:xfrm>
          <a:prstGeom prst="rect">
            <a:avLst/>
          </a:prstGeom>
          <a:noFill/>
        </p:spPr>
        <p:txBody>
          <a:bodyPr wrap="none" rtlCol="0">
            <a:spAutoFit/>
          </a:bodyPr>
          <a:lstStyle/>
          <a:p>
            <a:r>
              <a:rPr lang="en-IN" dirty="0" err="1" smtClean="0"/>
              <a:t>Ans</a:t>
            </a:r>
            <a:r>
              <a:rPr lang="en-IN" dirty="0" smtClean="0"/>
              <a:t>: I</a:t>
            </a:r>
            <a:r>
              <a:rPr lang="en-IN" baseline="-25000" dirty="0" smtClean="0"/>
              <a:t>N</a:t>
            </a:r>
            <a:r>
              <a:rPr lang="en-IN" dirty="0" smtClean="0"/>
              <a:t> = 4.5A, R</a:t>
            </a:r>
            <a:r>
              <a:rPr lang="en-IN" baseline="-25000" dirty="0" smtClean="0"/>
              <a:t>N</a:t>
            </a:r>
            <a:r>
              <a:rPr lang="en-IN" dirty="0" smtClean="0"/>
              <a:t> or </a:t>
            </a:r>
            <a:r>
              <a:rPr lang="en-IN" dirty="0" err="1" smtClean="0"/>
              <a:t>R</a:t>
            </a:r>
            <a:r>
              <a:rPr lang="en-IN" baseline="-25000" dirty="0" err="1" smtClean="0"/>
              <a:t>Th</a:t>
            </a:r>
            <a:r>
              <a:rPr lang="en-IN" dirty="0" smtClean="0"/>
              <a:t> = 3</a:t>
            </a:r>
            <a:r>
              <a:rPr lang="el-GR" dirty="0" smtClean="0"/>
              <a:t>Ω</a:t>
            </a:r>
            <a:endParaRPr lang="en-US" dirty="0"/>
          </a:p>
        </p:txBody>
      </p:sp>
      <p:sp>
        <p:nvSpPr>
          <p:cNvPr id="5" name="TextBox 4"/>
          <p:cNvSpPr txBox="1"/>
          <p:nvPr/>
        </p:nvSpPr>
        <p:spPr>
          <a:xfrm>
            <a:off x="857224" y="357166"/>
            <a:ext cx="7455887" cy="369332"/>
          </a:xfrm>
          <a:prstGeom prst="rect">
            <a:avLst/>
          </a:prstGeom>
          <a:noFill/>
        </p:spPr>
        <p:txBody>
          <a:bodyPr wrap="none" rtlCol="0">
            <a:spAutoFit/>
          </a:bodyPr>
          <a:lstStyle/>
          <a:p>
            <a:r>
              <a:rPr lang="en-IN" dirty="0" smtClean="0"/>
              <a:t>Find the Norton equivalent circuit of the circuit across the terminals  a-b</a:t>
            </a: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Source Transformation Example Problems with Solutions | Electrical A2Z"/>
          <p:cNvPicPr>
            <a:picLocks noChangeAspect="1" noChangeArrowheads="1"/>
          </p:cNvPicPr>
          <p:nvPr/>
        </p:nvPicPr>
        <p:blipFill>
          <a:blip r:embed="rId2" cstate="print"/>
          <a:srcRect/>
          <a:stretch>
            <a:fillRect/>
          </a:stretch>
        </p:blipFill>
        <p:spPr bwMode="auto">
          <a:xfrm>
            <a:off x="428596" y="2143116"/>
            <a:ext cx="6929486" cy="3934613"/>
          </a:xfrm>
          <a:prstGeom prst="rect">
            <a:avLst/>
          </a:prstGeom>
          <a:noFill/>
        </p:spPr>
      </p:pic>
      <p:sp>
        <p:nvSpPr>
          <p:cNvPr id="2" name="Footer Placeholder 1"/>
          <p:cNvSpPr>
            <a:spLocks noGrp="1"/>
          </p:cNvSpPr>
          <p:nvPr>
            <p:ph type="ftr" sz="quarter" idx="11"/>
          </p:nvPr>
        </p:nvSpPr>
        <p:spPr/>
        <p:txBody>
          <a:bodyPr/>
          <a:lstStyle/>
          <a:p>
            <a:pPr>
              <a:defRPr/>
            </a:pPr>
            <a:r>
              <a:rPr lang="sv-SE" smtClean="0"/>
              <a:t>K. Sateesh Kumar, Asst.Prof, SRMIST, Kattankulathur</a:t>
            </a:r>
            <a:endParaRPr lang="en-US"/>
          </a:p>
        </p:txBody>
      </p:sp>
      <p:sp>
        <p:nvSpPr>
          <p:cNvPr id="3" name="TextBox 2"/>
          <p:cNvSpPr txBox="1"/>
          <p:nvPr/>
        </p:nvSpPr>
        <p:spPr>
          <a:xfrm>
            <a:off x="3071802" y="285728"/>
            <a:ext cx="3485249" cy="461665"/>
          </a:xfrm>
          <a:prstGeom prst="rect">
            <a:avLst/>
          </a:prstGeom>
          <a:noFill/>
        </p:spPr>
        <p:txBody>
          <a:bodyPr wrap="none" rtlCol="0">
            <a:spAutoFit/>
          </a:bodyPr>
          <a:lstStyle/>
          <a:p>
            <a:pPr algn="ctr"/>
            <a:r>
              <a:rPr lang="en-IN" sz="2400" b="1" dirty="0" smtClean="0">
                <a:solidFill>
                  <a:srgbClr val="FF0000"/>
                </a:solidFill>
              </a:rPr>
              <a:t>Source transformation</a:t>
            </a:r>
            <a:endParaRPr lang="en-US" sz="2400" b="1" dirty="0">
              <a:solidFill>
                <a:srgbClr val="FF0000"/>
              </a:solidFill>
            </a:endParaRPr>
          </a:p>
        </p:txBody>
      </p:sp>
      <p:sp>
        <p:nvSpPr>
          <p:cNvPr id="4" name="TextBox 3"/>
          <p:cNvSpPr txBox="1"/>
          <p:nvPr/>
        </p:nvSpPr>
        <p:spPr>
          <a:xfrm>
            <a:off x="214282" y="785794"/>
            <a:ext cx="8929718" cy="1200329"/>
          </a:xfrm>
          <a:prstGeom prst="rect">
            <a:avLst/>
          </a:prstGeom>
          <a:noFill/>
        </p:spPr>
        <p:txBody>
          <a:bodyPr wrap="square" rtlCol="0">
            <a:spAutoFit/>
          </a:bodyPr>
          <a:lstStyle/>
          <a:p>
            <a:pPr>
              <a:buFont typeface="Wingdings" pitchFamily="2" charset="2"/>
              <a:buChar char="Ø"/>
            </a:pPr>
            <a:r>
              <a:rPr lang="en-IN" dirty="0" smtClean="0"/>
              <a:t>A source transformation is the process of replacing a voltage source Vs in series with a resistor R by a current source i</a:t>
            </a:r>
            <a:r>
              <a:rPr lang="en-IN" baseline="-25000" dirty="0" smtClean="0"/>
              <a:t>s</a:t>
            </a:r>
            <a:r>
              <a:rPr lang="en-IN" dirty="0" smtClean="0"/>
              <a:t> in parallel with a resistor R, or vice versa. </a:t>
            </a:r>
          </a:p>
          <a:p>
            <a:pPr>
              <a:buFont typeface="Wingdings" pitchFamily="2" charset="2"/>
              <a:buChar char="Ø"/>
            </a:pPr>
            <a:endParaRPr lang="en-IN" dirty="0" smtClean="0"/>
          </a:p>
          <a:p>
            <a:pPr>
              <a:buFont typeface="Wingdings" pitchFamily="2" charset="2"/>
              <a:buChar char="Ø"/>
            </a:pPr>
            <a:r>
              <a:rPr lang="en-IN" dirty="0" smtClean="0"/>
              <a:t>The </a:t>
            </a:r>
            <a:r>
              <a:rPr lang="en-IN" dirty="0" err="1" smtClean="0"/>
              <a:t>Thevenin</a:t>
            </a:r>
            <a:r>
              <a:rPr lang="en-IN" dirty="0" smtClean="0"/>
              <a:t> and Norton equivalent circuits are related by a source transformation </a:t>
            </a:r>
            <a:endParaRPr lang="en-US" dirty="0"/>
          </a:p>
        </p:txBody>
      </p:sp>
      <p:pic>
        <p:nvPicPr>
          <p:cNvPr id="80898" name="Picture 2"/>
          <p:cNvPicPr>
            <a:picLocks noChangeAspect="1" noChangeArrowheads="1"/>
          </p:cNvPicPr>
          <p:nvPr/>
        </p:nvPicPr>
        <p:blipFill>
          <a:blip r:embed="rId3" cstate="print"/>
          <a:srcRect r="56774"/>
          <a:stretch>
            <a:fillRect/>
          </a:stretch>
        </p:blipFill>
        <p:spPr bwMode="auto">
          <a:xfrm>
            <a:off x="7500958" y="2714620"/>
            <a:ext cx="1367322" cy="571504"/>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l="63551"/>
          <a:stretch>
            <a:fillRect/>
          </a:stretch>
        </p:blipFill>
        <p:spPr bwMode="auto">
          <a:xfrm>
            <a:off x="7286644" y="4714884"/>
            <a:ext cx="1152944" cy="571504"/>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719138" y="457200"/>
          <a:ext cx="7429500" cy="5600700"/>
        </p:xfrm>
        <a:graphic>
          <a:graphicData uri="http://schemas.openxmlformats.org/presentationml/2006/ole">
            <p:oleObj spid="_x0000_s73730" name="Document" r:id="rId3" imgW="6019156" imgH="4541276" progId="Word.Document.12">
              <p:embed/>
            </p:oleObj>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1285852" y="0"/>
          <a:ext cx="6564313" cy="6678613"/>
        </p:xfrm>
        <a:graphic>
          <a:graphicData uri="http://schemas.openxmlformats.org/presentationml/2006/ole">
            <p:oleObj spid="_x0000_s74754" name="Document" r:id="rId3" imgW="5987120" imgH="6087311" progId="Word.Document.12">
              <p:embed/>
            </p:oleObj>
          </a:graphicData>
        </a:graphic>
      </p:graphicFrame>
      <p:sp>
        <p:nvSpPr>
          <p:cNvPr id="5" name="TextBox 4"/>
          <p:cNvSpPr txBox="1"/>
          <p:nvPr/>
        </p:nvSpPr>
        <p:spPr>
          <a:xfrm>
            <a:off x="1428728" y="5497313"/>
            <a:ext cx="6715172" cy="646331"/>
          </a:xfrm>
          <a:prstGeom prst="rect">
            <a:avLst/>
          </a:prstGeom>
          <a:noFill/>
        </p:spPr>
        <p:txBody>
          <a:bodyPr wrap="square" rtlCol="0">
            <a:spAutoFit/>
          </a:bodyPr>
          <a:lstStyle/>
          <a:p>
            <a:r>
              <a:rPr lang="en-IN" dirty="0" smtClean="0"/>
              <a:t>To prove the maximum power transfer theorem, we differentiate P with respect to R</a:t>
            </a:r>
            <a:r>
              <a:rPr lang="en-IN" baseline="-25000" dirty="0" smtClean="0"/>
              <a:t>L</a:t>
            </a:r>
            <a:r>
              <a:rPr lang="en-IN" dirty="0" smtClean="0"/>
              <a:t> and set the result equal to zero.</a:t>
            </a:r>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smtClean="0"/>
              <a:t>K. Sateesh Kumar, Asst.Prof, SRMIST, Kattankulathur</a:t>
            </a:r>
            <a:endParaRPr lang="en-US"/>
          </a:p>
        </p:txBody>
      </p:sp>
      <p:pic>
        <p:nvPicPr>
          <p:cNvPr id="3" name="Picture 2">
            <a:extLst>
              <a:ext uri="{FF2B5EF4-FFF2-40B4-BE49-F238E27FC236}">
                <a16:creationId xmlns="" xmlns:a16="http://schemas.microsoft.com/office/drawing/2014/main" id="{AC6B7D37-4F5F-4069-B3B7-099BCB30C6BF}"/>
              </a:ext>
            </a:extLst>
          </p:cNvPr>
          <p:cNvPicPr>
            <a:picLocks noChangeAspect="1"/>
          </p:cNvPicPr>
          <p:nvPr/>
        </p:nvPicPr>
        <p:blipFill>
          <a:blip r:embed="rId2" cstate="print"/>
          <a:stretch>
            <a:fillRect/>
          </a:stretch>
        </p:blipFill>
        <p:spPr>
          <a:xfrm>
            <a:off x="4071934" y="2143116"/>
            <a:ext cx="4397547" cy="2643206"/>
          </a:xfrm>
          <a:prstGeom prst="rect">
            <a:avLst/>
          </a:prstGeom>
        </p:spPr>
      </p:pic>
      <p:sp>
        <p:nvSpPr>
          <p:cNvPr id="4" name="TextBox 3"/>
          <p:cNvSpPr txBox="1"/>
          <p:nvPr/>
        </p:nvSpPr>
        <p:spPr>
          <a:xfrm>
            <a:off x="1142976" y="5354437"/>
            <a:ext cx="6643734" cy="646331"/>
          </a:xfrm>
          <a:prstGeom prst="rect">
            <a:avLst/>
          </a:prstGeom>
          <a:solidFill>
            <a:schemeClr val="bg1">
              <a:lumMod val="95000"/>
            </a:schemeClr>
          </a:solidFill>
          <a:ln>
            <a:solidFill>
              <a:schemeClr val="accent1"/>
            </a:solidFill>
          </a:ln>
        </p:spPr>
        <p:txBody>
          <a:bodyPr wrap="square" rtlCol="0">
            <a:spAutoFit/>
          </a:bodyPr>
          <a:lstStyle/>
          <a:p>
            <a:r>
              <a:rPr lang="en-IN" dirty="0" smtClean="0"/>
              <a:t>Maximum power is transferred to the load resistance equals the  </a:t>
            </a:r>
            <a:r>
              <a:rPr lang="en-IN" dirty="0" err="1" smtClean="0"/>
              <a:t>Thevenin</a:t>
            </a:r>
            <a:r>
              <a:rPr lang="en-IN" dirty="0" smtClean="0"/>
              <a:t> resistance as seen from the load (R</a:t>
            </a:r>
            <a:r>
              <a:rPr lang="en-IN" baseline="-25000" dirty="0" smtClean="0"/>
              <a:t>L</a:t>
            </a:r>
            <a:r>
              <a:rPr lang="en-IN" dirty="0" smtClean="0"/>
              <a:t>=</a:t>
            </a:r>
            <a:r>
              <a:rPr lang="en-IN" dirty="0" err="1" smtClean="0"/>
              <a:t>R</a:t>
            </a:r>
            <a:r>
              <a:rPr lang="en-IN" baseline="-25000" dirty="0" err="1" smtClean="0"/>
              <a:t>Th</a:t>
            </a:r>
            <a:r>
              <a:rPr lang="en-IN" dirty="0" smtClean="0"/>
              <a:t>)</a:t>
            </a:r>
            <a:endParaRPr lang="en-US" dirty="0"/>
          </a:p>
        </p:txBody>
      </p:sp>
      <p:pic>
        <p:nvPicPr>
          <p:cNvPr id="8" name="Picture 3"/>
          <p:cNvPicPr>
            <a:picLocks noChangeAspect="1" noChangeArrowheads="1"/>
          </p:cNvPicPr>
          <p:nvPr/>
        </p:nvPicPr>
        <p:blipFill>
          <a:blip r:embed="rId3" cstate="print"/>
          <a:srcRect/>
          <a:stretch>
            <a:fillRect/>
          </a:stretch>
        </p:blipFill>
        <p:spPr bwMode="auto">
          <a:xfrm>
            <a:off x="2428859" y="428604"/>
            <a:ext cx="4359379" cy="571504"/>
          </a:xfrm>
          <a:prstGeom prst="rect">
            <a:avLst/>
          </a:prstGeom>
          <a:noFill/>
          <a:ln w="9525">
            <a:noFill/>
            <a:miter lim="800000"/>
            <a:headEnd/>
            <a:tailEnd/>
          </a:ln>
          <a:effectLst/>
        </p:spPr>
      </p:pic>
      <p:pic>
        <p:nvPicPr>
          <p:cNvPr id="9" name="Picture 4"/>
          <p:cNvPicPr>
            <a:picLocks noChangeAspect="1" noChangeArrowheads="1"/>
          </p:cNvPicPr>
          <p:nvPr/>
        </p:nvPicPr>
        <p:blipFill>
          <a:blip r:embed="rId4" cstate="print"/>
          <a:srcRect/>
          <a:stretch>
            <a:fillRect/>
          </a:stretch>
        </p:blipFill>
        <p:spPr bwMode="auto">
          <a:xfrm>
            <a:off x="3071802" y="1071546"/>
            <a:ext cx="1355442" cy="500066"/>
          </a:xfrm>
          <a:prstGeom prst="rect">
            <a:avLst/>
          </a:prstGeom>
          <a:noFill/>
          <a:ln w="9525">
            <a:noFill/>
            <a:miter lim="800000"/>
            <a:headEnd/>
            <a:tailEnd/>
          </a:ln>
          <a:effectLst/>
        </p:spPr>
      </p:pic>
      <p:pic>
        <p:nvPicPr>
          <p:cNvPr id="10" name="Picture 3"/>
          <p:cNvPicPr>
            <a:picLocks noChangeAspect="1" noChangeArrowheads="1"/>
          </p:cNvPicPr>
          <p:nvPr/>
        </p:nvPicPr>
        <p:blipFill>
          <a:blip r:embed="rId5" cstate="print"/>
          <a:srcRect/>
          <a:stretch>
            <a:fillRect/>
          </a:stretch>
        </p:blipFill>
        <p:spPr bwMode="auto">
          <a:xfrm>
            <a:off x="1428728" y="2928934"/>
            <a:ext cx="2000264" cy="1038305"/>
          </a:xfrm>
          <a:prstGeom prst="rect">
            <a:avLst/>
          </a:prstGeom>
          <a:noFill/>
          <a:ln w="9525">
            <a:noFill/>
            <a:miter lim="800000"/>
            <a:headEnd/>
            <a:tailEnd/>
          </a:ln>
          <a:effectLst/>
        </p:spPr>
      </p:pic>
      <p:sp>
        <p:nvSpPr>
          <p:cNvPr id="11" name="TextBox 10"/>
          <p:cNvSpPr txBox="1"/>
          <p:nvPr/>
        </p:nvSpPr>
        <p:spPr>
          <a:xfrm>
            <a:off x="285720" y="1559470"/>
            <a:ext cx="4857784" cy="369332"/>
          </a:xfrm>
          <a:prstGeom prst="rect">
            <a:avLst/>
          </a:prstGeom>
          <a:noFill/>
        </p:spPr>
        <p:txBody>
          <a:bodyPr wrap="square" rtlCol="0">
            <a:spAutoFit/>
          </a:bodyPr>
          <a:lstStyle/>
          <a:p>
            <a:r>
              <a:rPr lang="en-IN" dirty="0" smtClean="0"/>
              <a:t>Substitute, R</a:t>
            </a:r>
            <a:r>
              <a:rPr lang="en-IN" baseline="-25000" dirty="0" smtClean="0"/>
              <a:t>L</a:t>
            </a:r>
            <a:r>
              <a:rPr lang="en-IN" dirty="0" smtClean="0"/>
              <a:t> = </a:t>
            </a:r>
            <a:r>
              <a:rPr lang="en-IN" dirty="0" err="1" smtClean="0"/>
              <a:t>R</a:t>
            </a:r>
            <a:r>
              <a:rPr lang="en-IN" baseline="-25000" dirty="0" err="1" smtClean="0"/>
              <a:t>Th</a:t>
            </a:r>
            <a:r>
              <a:rPr lang="en-IN" dirty="0" smtClean="0"/>
              <a:t> and compute for the </a:t>
            </a:r>
            <a:r>
              <a:rPr lang="en-IN" dirty="0" err="1" smtClean="0"/>
              <a:t>P</a:t>
            </a:r>
            <a:r>
              <a:rPr lang="en-IN" baseline="-25000" dirty="0" err="1" smtClean="0"/>
              <a:t>max</a:t>
            </a:r>
            <a:r>
              <a:rPr lang="en-IN" dirty="0" smtClean="0"/>
              <a:t> </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1379538" y="239713"/>
          <a:ext cx="7480300" cy="6416675"/>
        </p:xfrm>
        <a:graphic>
          <a:graphicData uri="http://schemas.openxmlformats.org/presentationml/2006/ole">
            <p:oleObj spid="_x0000_s75778" name="Document" r:id="rId3" imgW="5940848" imgH="5109956" progId="Word.Document.12">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smtClean="0"/>
              <a:t>K. Sateesh Kumar, Asst.Prof, SRMIST, Kattankulathur</a:t>
            </a:r>
            <a:endParaRPr lang="en-US"/>
          </a:p>
        </p:txBody>
      </p:sp>
      <p:pic>
        <p:nvPicPr>
          <p:cNvPr id="81922" name="Picture 2"/>
          <p:cNvPicPr>
            <a:picLocks noChangeAspect="1" noChangeArrowheads="1"/>
          </p:cNvPicPr>
          <p:nvPr/>
        </p:nvPicPr>
        <p:blipFill>
          <a:blip r:embed="rId3" cstate="print"/>
          <a:srcRect/>
          <a:stretch>
            <a:fillRect/>
          </a:stretch>
        </p:blipFill>
        <p:spPr bwMode="auto">
          <a:xfrm>
            <a:off x="428596" y="1214422"/>
            <a:ext cx="5082717" cy="1857388"/>
          </a:xfrm>
          <a:prstGeom prst="rect">
            <a:avLst/>
          </a:prstGeom>
          <a:noFill/>
          <a:ln w="9525">
            <a:noFill/>
            <a:miter lim="800000"/>
            <a:headEnd/>
            <a:tailEnd/>
          </a:ln>
          <a:effectLst/>
        </p:spPr>
      </p:pic>
      <p:sp>
        <p:nvSpPr>
          <p:cNvPr id="4" name="TextBox 3"/>
          <p:cNvSpPr txBox="1"/>
          <p:nvPr/>
        </p:nvSpPr>
        <p:spPr>
          <a:xfrm>
            <a:off x="571473" y="428604"/>
            <a:ext cx="8286808" cy="646331"/>
          </a:xfrm>
          <a:prstGeom prst="rect">
            <a:avLst/>
          </a:prstGeom>
          <a:noFill/>
        </p:spPr>
        <p:txBody>
          <a:bodyPr wrap="square" rtlCol="0">
            <a:spAutoFit/>
          </a:bodyPr>
          <a:lstStyle/>
          <a:p>
            <a:r>
              <a:rPr lang="en-IN" b="1" dirty="0" smtClean="0">
                <a:solidFill>
                  <a:srgbClr val="FF0000"/>
                </a:solidFill>
              </a:rPr>
              <a:t>Practice</a:t>
            </a:r>
            <a:r>
              <a:rPr lang="en-IN" b="1" dirty="0" smtClean="0">
                <a:solidFill>
                  <a:srgbClr val="002060"/>
                </a:solidFill>
              </a:rPr>
              <a:t>: Find the value of RL for which the maximum power transfer in the circuit and also find the maximum power.</a:t>
            </a:r>
            <a:endParaRPr lang="en-US" b="1" dirty="0">
              <a:solidFill>
                <a:srgbClr val="002060"/>
              </a:solidFill>
            </a:endParaRPr>
          </a:p>
        </p:txBody>
      </p:sp>
      <p:sp>
        <p:nvSpPr>
          <p:cNvPr id="5" name="TextBox 4"/>
          <p:cNvSpPr txBox="1"/>
          <p:nvPr/>
        </p:nvSpPr>
        <p:spPr>
          <a:xfrm>
            <a:off x="928662" y="3143248"/>
            <a:ext cx="4365619" cy="369332"/>
          </a:xfrm>
          <a:prstGeom prst="rect">
            <a:avLst/>
          </a:prstGeom>
          <a:noFill/>
        </p:spPr>
        <p:txBody>
          <a:bodyPr wrap="none" rtlCol="0">
            <a:spAutoFit/>
          </a:bodyPr>
          <a:lstStyle/>
          <a:p>
            <a:r>
              <a:rPr lang="en-IN" dirty="0" err="1" smtClean="0"/>
              <a:t>Ans</a:t>
            </a:r>
            <a:r>
              <a:rPr lang="en-IN" dirty="0" smtClean="0"/>
              <a:t>: </a:t>
            </a:r>
            <a:r>
              <a:rPr lang="en-IN" dirty="0" err="1" smtClean="0"/>
              <a:t>R</a:t>
            </a:r>
            <a:r>
              <a:rPr lang="en-IN" baseline="-25000" dirty="0" err="1" smtClean="0"/>
              <a:t>Th</a:t>
            </a:r>
            <a:r>
              <a:rPr lang="en-IN" dirty="0" smtClean="0"/>
              <a:t> = 9</a:t>
            </a:r>
            <a:r>
              <a:rPr lang="el-GR" dirty="0" smtClean="0"/>
              <a:t>Ω</a:t>
            </a:r>
            <a:r>
              <a:rPr lang="en-IN" dirty="0" smtClean="0"/>
              <a:t>, </a:t>
            </a:r>
            <a:r>
              <a:rPr lang="en-IN" dirty="0" err="1" smtClean="0"/>
              <a:t>V</a:t>
            </a:r>
            <a:r>
              <a:rPr lang="en-IN" baseline="-25000" dirty="0" err="1" smtClean="0"/>
              <a:t>Th</a:t>
            </a:r>
            <a:r>
              <a:rPr lang="en-IN" dirty="0" smtClean="0"/>
              <a:t> = 22V, </a:t>
            </a:r>
            <a:r>
              <a:rPr lang="en-IN" dirty="0" err="1" smtClean="0"/>
              <a:t>P</a:t>
            </a:r>
            <a:r>
              <a:rPr lang="en-IN" baseline="-25000" dirty="0" err="1" smtClean="0"/>
              <a:t>max</a:t>
            </a:r>
            <a:r>
              <a:rPr lang="en-IN" dirty="0" smtClean="0"/>
              <a:t> = 13.44W</a:t>
            </a: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a:solidFill>
                  <a:schemeClr val="bg1"/>
                </a:solidFill>
                <a:latin typeface="Times New Roman" pitchFamily="18" charset="0"/>
                <a:cs typeface="Times New Roman" pitchFamily="18" charset="0"/>
              </a:rPr>
              <a:t>Tutorial - </a:t>
            </a:r>
            <a:r>
              <a:rPr lang="en-IN" sz="3000" b="1" dirty="0" smtClean="0">
                <a:solidFill>
                  <a:schemeClr val="bg1"/>
                </a:solidFill>
                <a:latin typeface="Times New Roman" pitchFamily="18" charset="0"/>
                <a:cs typeface="Times New Roman" pitchFamily="18" charset="0"/>
              </a:rPr>
              <a:t>08</a:t>
            </a:r>
            <a:endParaRPr lang="en-IN" sz="3000" b="1" dirty="0">
              <a:solidFill>
                <a:schemeClr val="bg1"/>
              </a:solidFill>
              <a:latin typeface="Times New Roman" pitchFamily="18" charset="0"/>
              <a:cs typeface="Times New Roman" pitchFamily="18" charset="0"/>
            </a:endParaRPr>
          </a:p>
        </p:txBody>
      </p:sp>
      <p:sp>
        <p:nvSpPr>
          <p:cNvPr id="5" name="TextBox 4"/>
          <p:cNvSpPr txBox="1"/>
          <p:nvPr/>
        </p:nvSpPr>
        <p:spPr>
          <a:xfrm>
            <a:off x="1601675" y="1428736"/>
            <a:ext cx="6113597" cy="1985159"/>
          </a:xfrm>
          <a:prstGeom prst="rect">
            <a:avLst/>
          </a:prstGeom>
          <a:solidFill>
            <a:schemeClr val="bg1">
              <a:lumMod val="95000"/>
            </a:schemeClr>
          </a:solidFill>
          <a:ln>
            <a:solidFill>
              <a:schemeClr val="accent1"/>
            </a:solidFill>
          </a:ln>
        </p:spPr>
        <p:txBody>
          <a:bodyPr wrap="none" rtlCol="0">
            <a:spAutoFit/>
          </a:bodyPr>
          <a:lstStyle/>
          <a:p>
            <a:r>
              <a:rPr lang="en-IN" sz="2400" b="1" dirty="0" smtClean="0"/>
              <a:t>Topics: </a:t>
            </a:r>
          </a:p>
          <a:p>
            <a:endParaRPr lang="en-IN" dirty="0" smtClean="0"/>
          </a:p>
          <a:p>
            <a:pPr lvl="1">
              <a:lnSpc>
                <a:spcPct val="150000"/>
              </a:lnSpc>
              <a:buFont typeface="Wingdings" pitchFamily="2" charset="2"/>
              <a:buChar char="Ø"/>
            </a:pPr>
            <a:r>
              <a:rPr lang="en-IN" b="1" dirty="0" smtClean="0"/>
              <a:t>Transient analysis</a:t>
            </a:r>
          </a:p>
          <a:p>
            <a:pPr lvl="1">
              <a:lnSpc>
                <a:spcPct val="150000"/>
              </a:lnSpc>
              <a:buFont typeface="Wingdings" pitchFamily="2" charset="2"/>
              <a:buChar char="Ø"/>
            </a:pPr>
            <a:r>
              <a:rPr lang="en-IN" b="1" dirty="0" smtClean="0"/>
              <a:t>Natural response RL and RC circuits</a:t>
            </a:r>
          </a:p>
          <a:p>
            <a:pPr lvl="1">
              <a:lnSpc>
                <a:spcPct val="150000"/>
              </a:lnSpc>
              <a:buFont typeface="Wingdings" pitchFamily="2" charset="2"/>
              <a:buChar char="Ø"/>
            </a:pPr>
            <a:r>
              <a:rPr lang="en-IN" b="1" dirty="0" smtClean="0"/>
              <a:t>Forced response of first order RL, RC and RLC circuits</a:t>
            </a:r>
            <a:endParaRPr 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85852" y="285728"/>
            <a:ext cx="6786610" cy="1015663"/>
          </a:xfrm>
          <a:prstGeom prst="rect">
            <a:avLst/>
          </a:prstGeom>
          <a:solidFill>
            <a:schemeClr val="bg1">
              <a:lumMod val="95000"/>
            </a:schemeClr>
          </a:solidFill>
          <a:ln>
            <a:solidFill>
              <a:srgbClr val="C00000"/>
            </a:solidFill>
          </a:ln>
        </p:spPr>
        <p:txBody>
          <a:bodyPr wrap="square">
            <a:spAutoFit/>
          </a:bodyPr>
          <a:lstStyle/>
          <a:p>
            <a:pPr algn="ctr"/>
            <a:r>
              <a:rPr lang="en-IN" sz="2400" b="1" dirty="0" smtClean="0">
                <a:latin typeface="Times New Roman" pitchFamily="18" charset="0"/>
                <a:cs typeface="Times New Roman" pitchFamily="18" charset="0"/>
              </a:rPr>
              <a:t>Transducers</a:t>
            </a:r>
          </a:p>
          <a:p>
            <a:pPr algn="ctr"/>
            <a:r>
              <a:rPr lang="en-IN" dirty="0" smtClean="0">
                <a:latin typeface="Times New Roman" pitchFamily="18" charset="0"/>
                <a:cs typeface="Times New Roman" pitchFamily="18" charset="0"/>
              </a:rPr>
              <a:t>Active, Passive, displacement, LVDT, Strain gauge, Pressure, Laser, Photovoltaic, LED, </a:t>
            </a:r>
            <a:r>
              <a:rPr lang="en-IN" dirty="0" err="1" smtClean="0">
                <a:latin typeface="Times New Roman" pitchFamily="18" charset="0"/>
                <a:cs typeface="Times New Roman" pitchFamily="18" charset="0"/>
              </a:rPr>
              <a:t>Opto</a:t>
            </a:r>
            <a:r>
              <a:rPr lang="en-IN" dirty="0" smtClean="0">
                <a:latin typeface="Times New Roman" pitchFamily="18" charset="0"/>
                <a:cs typeface="Times New Roman" pitchFamily="18" charset="0"/>
              </a:rPr>
              <a:t> couplers</a:t>
            </a:r>
            <a:endParaRPr lang="en-IN" b="1" dirty="0">
              <a:latin typeface="Times New Roman" pitchFamily="18" charset="0"/>
              <a:cs typeface="Times New Roman" pitchFamily="18" charset="0"/>
            </a:endParaRPr>
          </a:p>
        </p:txBody>
      </p:sp>
      <p:pic>
        <p:nvPicPr>
          <p:cNvPr id="43010" name="Picture 2" descr="Transducers and the Internet of Things | HBM">
            <a:extLst>
              <a:ext uri="{FF2B5EF4-FFF2-40B4-BE49-F238E27FC236}">
                <a16:creationId xmlns:a16="http://schemas.microsoft.com/office/drawing/2014/main" xmlns="" id="{91DE259C-A314-4EAC-9E36-B05555C765F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57356" y="2000240"/>
            <a:ext cx="5579390" cy="41148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AutoShape 4" descr="Temperature Transducers: What Are They? (Types &amp; Examples) | Electrical4U">
            <a:extLst>
              <a:ext uri="{FF2B5EF4-FFF2-40B4-BE49-F238E27FC236}">
                <a16:creationId xmlns:a16="http://schemas.microsoft.com/office/drawing/2014/main" xmlns="" id="{97D5C01B-3E7E-4735-B634-3D22865D9B4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642918"/>
            <a:ext cx="8572560" cy="4062651"/>
          </a:xfrm>
          <a:prstGeom prst="rect">
            <a:avLst/>
          </a:prstGeom>
          <a:solidFill>
            <a:schemeClr val="bg1"/>
          </a:solidFill>
        </p:spPr>
        <p:txBody>
          <a:bodyPr wrap="square" rtlCol="0">
            <a:spAutoFit/>
          </a:bodyPr>
          <a:lstStyle/>
          <a:p>
            <a:pPr algn="ctr"/>
            <a:r>
              <a:rPr lang="en-IN" sz="2400" b="1" i="1" dirty="0" smtClean="0">
                <a:solidFill>
                  <a:srgbClr val="FF0000"/>
                </a:solidFill>
              </a:rPr>
              <a:t>What is transients:</a:t>
            </a:r>
          </a:p>
          <a:p>
            <a:endParaRPr lang="en-IN" dirty="0" smtClean="0"/>
          </a:p>
          <a:p>
            <a:pPr marL="342900" indent="-342900" algn="just">
              <a:lnSpc>
                <a:spcPct val="150000"/>
              </a:lnSpc>
              <a:buAutoNum type="arabicPeriod"/>
            </a:pPr>
            <a:r>
              <a:rPr lang="en-IN" dirty="0" smtClean="0">
                <a:latin typeface="Times New Roman" pitchFamily="18" charset="0"/>
                <a:cs typeface="Times New Roman" pitchFamily="18" charset="0"/>
              </a:rPr>
              <a:t>Transients are considered as sudden changes in the state of a circuit or network which are indicated</a:t>
            </a:r>
            <a:r>
              <a:rPr lang="en-US" dirty="0" smtClean="0">
                <a:latin typeface="Times New Roman" pitchFamily="18" charset="0"/>
                <a:cs typeface="Times New Roman" pitchFamily="18" charset="0"/>
              </a:rPr>
              <a:t> by the switch operation.</a:t>
            </a:r>
          </a:p>
          <a:p>
            <a:pPr marL="342900" indent="-342900" algn="just">
              <a:lnSpc>
                <a:spcPct val="150000"/>
              </a:lnSpc>
              <a:buAutoNum type="arabicPeriod"/>
            </a:pPr>
            <a:r>
              <a:rPr lang="en-IN" dirty="0" smtClean="0">
                <a:latin typeface="Times New Roman" pitchFamily="18" charset="0"/>
                <a:cs typeface="Times New Roman" pitchFamily="18" charset="0"/>
              </a:rPr>
              <a:t>Transients are also considered as an argument between the input command to output response as a network changes from previous steady state to  next steady state with respect to the state variables (inductor current and capacitor voltage).</a:t>
            </a:r>
          </a:p>
          <a:p>
            <a:pPr marL="342900" indent="-342900" algn="just">
              <a:lnSpc>
                <a:spcPct val="150000"/>
              </a:lnSpc>
              <a:buAutoNum type="arabicPeriod"/>
            </a:pPr>
            <a:r>
              <a:rPr lang="en-IN" dirty="0" smtClean="0">
                <a:latin typeface="Times New Roman" pitchFamily="18" charset="0"/>
                <a:cs typeface="Times New Roman" pitchFamily="18" charset="0"/>
              </a:rPr>
              <a:t>Though the transients occur for short duration in time, their impact is huge in determining the entire steady state response and also they give critical design specification values .       </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472" y="189155"/>
            <a:ext cx="8286808" cy="6463308"/>
          </a:xfrm>
          <a:prstGeom prst="rect">
            <a:avLst/>
          </a:prstGeom>
          <a:noFill/>
        </p:spPr>
        <p:txBody>
          <a:bodyPr wrap="square" rtlCol="0">
            <a:spAutoFit/>
          </a:bodyPr>
          <a:lstStyle/>
          <a:p>
            <a:pPr marL="342900" indent="-342900" algn="just">
              <a:lnSpc>
                <a:spcPct val="150000"/>
              </a:lnSpc>
            </a:pPr>
            <a:r>
              <a:rPr lang="en-IN" sz="2400" b="1" dirty="0" smtClean="0">
                <a:solidFill>
                  <a:srgbClr val="002060"/>
                </a:solidFill>
                <a:latin typeface="Times New Roman" pitchFamily="18" charset="0"/>
                <a:cs typeface="Times New Roman" pitchFamily="18" charset="0"/>
              </a:rPr>
              <a:t>Response of the system:</a:t>
            </a:r>
          </a:p>
          <a:p>
            <a:pPr marL="342900" indent="-342900" algn="just">
              <a:lnSpc>
                <a:spcPct val="150000"/>
              </a:lnSpc>
              <a:buAutoNum type="arabicParenR"/>
            </a:pPr>
            <a:r>
              <a:rPr lang="en-IN" dirty="0" smtClean="0">
                <a:latin typeface="Times New Roman" pitchFamily="18" charset="0"/>
                <a:cs typeface="Times New Roman" pitchFamily="18" charset="0"/>
              </a:rPr>
              <a:t>The response of any circuit when a source is present is called as forced response. This response is independent to the nature of passive elements and it can be different for different types of inputs.</a:t>
            </a:r>
          </a:p>
          <a:p>
            <a:pPr marL="342900" indent="-342900" algn="just">
              <a:lnSpc>
                <a:spcPct val="150000"/>
              </a:lnSpc>
            </a:pPr>
            <a:r>
              <a:rPr lang="en-IN" dirty="0" smtClean="0">
                <a:latin typeface="Times New Roman" pitchFamily="18" charset="0"/>
                <a:cs typeface="Times New Roman" pitchFamily="18" charset="0"/>
              </a:rPr>
              <a:t>2)	The response of any circuit without any source is called as natural response. This response is purely depends upon the nature of passive elements and determined by the  characteristics equation governing the network. Moreover, this source response is possible, provided the network has initial stored energy .</a:t>
            </a:r>
          </a:p>
          <a:p>
            <a:pPr marL="342900" indent="-342900" algn="just">
              <a:lnSpc>
                <a:spcPct val="150000"/>
              </a:lnSpc>
            </a:pPr>
            <a:r>
              <a:rPr lang="en-IN" dirty="0" smtClean="0">
                <a:latin typeface="Times New Roman" pitchFamily="18" charset="0"/>
                <a:cs typeface="Times New Roman" pitchFamily="18" charset="0"/>
              </a:rPr>
              <a:t>(inductor stores energy in Electromagnetic form, Capacitor stores energy in electrostatic form) </a:t>
            </a:r>
          </a:p>
          <a:p>
            <a:pPr marL="342900" indent="-342900" algn="just">
              <a:lnSpc>
                <a:spcPct val="150000"/>
              </a:lnSpc>
            </a:pPr>
            <a:endParaRPr lang="en-IN" dirty="0" smtClean="0">
              <a:latin typeface="Times New Roman" pitchFamily="18" charset="0"/>
              <a:cs typeface="Times New Roman" pitchFamily="18" charset="0"/>
            </a:endParaRPr>
          </a:p>
          <a:p>
            <a:pPr marL="342900" indent="-342900" algn="ctr">
              <a:lnSpc>
                <a:spcPct val="150000"/>
              </a:lnSpc>
            </a:pPr>
            <a:r>
              <a:rPr lang="en-IN" b="1" dirty="0" smtClean="0">
                <a:solidFill>
                  <a:srgbClr val="002060"/>
                </a:solidFill>
                <a:latin typeface="Times New Roman" pitchFamily="18" charset="0"/>
                <a:cs typeface="Times New Roman" pitchFamily="18" charset="0"/>
              </a:rPr>
              <a:t>Complete response of a system  = Forced response + Natural response      </a:t>
            </a:r>
          </a:p>
          <a:p>
            <a:pPr marL="342900" indent="-342900" algn="just">
              <a:lnSpc>
                <a:spcPct val="150000"/>
              </a:lnSpc>
            </a:pPr>
            <a:r>
              <a:rPr lang="en-IN" dirty="0" smtClean="0">
                <a:latin typeface="Times New Roman" pitchFamily="18" charset="0"/>
                <a:cs typeface="Times New Roman" pitchFamily="18" charset="0"/>
              </a:rPr>
              <a:t>		 </a:t>
            </a:r>
          </a:p>
          <a:p>
            <a:pPr algn="just">
              <a:lnSpc>
                <a:spcPct val="150000"/>
              </a:lnSpc>
            </a:pPr>
            <a:r>
              <a:rPr lang="en-IN" dirty="0" smtClean="0">
                <a:latin typeface="Times New Roman" pitchFamily="18" charset="0"/>
                <a:cs typeface="Times New Roman" pitchFamily="18" charset="0"/>
              </a:rPr>
              <a:t> </a:t>
            </a:r>
          </a:p>
          <a:p>
            <a:pPr algn="just">
              <a:lnSpc>
                <a:spcPct val="150000"/>
              </a:lnSpc>
            </a:pPr>
            <a:endParaRPr lang="en-US" dirty="0">
              <a:latin typeface="Times New Roman" pitchFamily="18" charset="0"/>
              <a:cs typeface="Times New Roman" pitchFamily="18"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1472" y="357166"/>
            <a:ext cx="7858180" cy="2708434"/>
          </a:xfrm>
          <a:prstGeom prst="rect">
            <a:avLst/>
          </a:prstGeom>
        </p:spPr>
        <p:txBody>
          <a:bodyPr wrap="square">
            <a:spAutoFit/>
          </a:bodyPr>
          <a:lstStyle/>
          <a:p>
            <a:r>
              <a:rPr lang="en-IN" sz="2200" b="1" dirty="0" smtClean="0">
                <a:solidFill>
                  <a:srgbClr val="002060"/>
                </a:solidFill>
                <a:latin typeface="Times New Roman" pitchFamily="18" charset="0"/>
                <a:cs typeface="Times New Roman" pitchFamily="18" charset="0"/>
              </a:rPr>
              <a:t>State variables:</a:t>
            </a:r>
          </a:p>
          <a:p>
            <a:endParaRPr lang="en-IN" sz="2200" b="1" dirty="0" smtClean="0">
              <a:solidFill>
                <a:srgbClr val="002060"/>
              </a:solidFill>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	These are the critical parameters that must be observed to determine the transient state solution in any network.</a:t>
            </a:r>
          </a:p>
          <a:p>
            <a:pPr algn="just"/>
            <a:endParaRPr lang="en-IN" dirty="0" smtClean="0">
              <a:latin typeface="Times New Roman" pitchFamily="18" charset="0"/>
              <a:cs typeface="Times New Roman" pitchFamily="18" charset="0"/>
            </a:endParaRPr>
          </a:p>
          <a:p>
            <a:pPr marL="342900" indent="-342900" algn="just">
              <a:buAutoNum type="alphaLcParenR"/>
            </a:pPr>
            <a:r>
              <a:rPr lang="en-IN" dirty="0" smtClean="0">
                <a:latin typeface="Times New Roman" pitchFamily="18" charset="0"/>
                <a:cs typeface="Times New Roman" pitchFamily="18" charset="0"/>
              </a:rPr>
              <a:t>In a Capacitor:  voltage across the capacitor is the state variable</a:t>
            </a:r>
          </a:p>
          <a:p>
            <a:pPr marL="342900" indent="-342900" algn="just">
              <a:buAutoNum type="alphaLcParenR"/>
            </a:pPr>
            <a:endParaRPr lang="en-IN" dirty="0" smtClean="0">
              <a:latin typeface="Times New Roman" pitchFamily="18" charset="0"/>
              <a:cs typeface="Times New Roman" pitchFamily="18" charset="0"/>
            </a:endParaRPr>
          </a:p>
          <a:p>
            <a:pPr marL="342900" indent="-342900" algn="just">
              <a:buAutoNum type="alphaLcParenR"/>
            </a:pPr>
            <a:endParaRPr lang="en-IN" dirty="0" smtClean="0">
              <a:latin typeface="Times New Roman" pitchFamily="18" charset="0"/>
              <a:cs typeface="Times New Roman" pitchFamily="18" charset="0"/>
            </a:endParaRPr>
          </a:p>
          <a:p>
            <a:pPr marL="342900" indent="-342900" algn="just">
              <a:buFontTx/>
              <a:buAutoNum type="alphaLcParenR"/>
            </a:pPr>
            <a:r>
              <a:rPr lang="en-IN" dirty="0" smtClean="0">
                <a:latin typeface="Times New Roman" pitchFamily="18" charset="0"/>
                <a:cs typeface="Times New Roman" pitchFamily="18" charset="0"/>
              </a:rPr>
              <a:t>In a Inductor:  current through the inductor is the state variable</a:t>
            </a:r>
          </a:p>
        </p:txBody>
      </p:sp>
      <p:graphicFrame>
        <p:nvGraphicFramePr>
          <p:cNvPr id="17410" name="Object 2"/>
          <p:cNvGraphicFramePr>
            <a:graphicFrameLocks noChangeAspect="1"/>
          </p:cNvGraphicFramePr>
          <p:nvPr/>
        </p:nvGraphicFramePr>
        <p:xfrm>
          <a:off x="7072313" y="1643055"/>
          <a:ext cx="993775" cy="714375"/>
        </p:xfrm>
        <a:graphic>
          <a:graphicData uri="http://schemas.openxmlformats.org/presentationml/2006/ole">
            <p:oleObj spid="_x0000_s76802" name="Equation" r:id="rId3" imgW="545863" imgH="393529" progId="">
              <p:embed/>
            </p:oleObj>
          </a:graphicData>
        </a:graphic>
      </p:graphicFrame>
      <p:graphicFrame>
        <p:nvGraphicFramePr>
          <p:cNvPr id="17411" name="Object 3"/>
          <p:cNvGraphicFramePr>
            <a:graphicFrameLocks noChangeAspect="1"/>
          </p:cNvGraphicFramePr>
          <p:nvPr/>
        </p:nvGraphicFramePr>
        <p:xfrm>
          <a:off x="7072313" y="2571749"/>
          <a:ext cx="941387" cy="642937"/>
        </p:xfrm>
        <a:graphic>
          <a:graphicData uri="http://schemas.openxmlformats.org/presentationml/2006/ole">
            <p:oleObj spid="_x0000_s76803" name="Equation" r:id="rId4" imgW="571252" imgH="393529" progId="">
              <p:embed/>
            </p:oleObj>
          </a:graphicData>
        </a:graphic>
      </p:graphicFrame>
      <p:sp>
        <p:nvSpPr>
          <p:cNvPr id="7" name="TextBox 6"/>
          <p:cNvSpPr txBox="1"/>
          <p:nvPr/>
        </p:nvSpPr>
        <p:spPr>
          <a:xfrm>
            <a:off x="642911" y="3569710"/>
            <a:ext cx="8215370" cy="2759730"/>
          </a:xfrm>
          <a:prstGeom prst="rect">
            <a:avLst/>
          </a:prstGeom>
          <a:noFill/>
        </p:spPr>
        <p:txBody>
          <a:bodyPr wrap="square" rtlCol="0">
            <a:spAutoFit/>
          </a:bodyPr>
          <a:lstStyle/>
          <a:p>
            <a:r>
              <a:rPr lang="en-IN" sz="2400" b="1" dirty="0" smtClean="0">
                <a:solidFill>
                  <a:srgbClr val="002060"/>
                </a:solidFill>
              </a:rPr>
              <a:t>Initial conditions:</a:t>
            </a:r>
          </a:p>
          <a:p>
            <a:endParaRPr lang="en-IN" sz="2400" b="1" dirty="0" smtClean="0">
              <a:solidFill>
                <a:srgbClr val="002060"/>
              </a:solidFill>
            </a:endParaRPr>
          </a:p>
          <a:p>
            <a:r>
              <a:rPr lang="en-IN" dirty="0" smtClean="0"/>
              <a:t>	These are critical values of voltage across capacitor and current through the inductors from the previous steady state of a network which are specifically indicated as:</a:t>
            </a:r>
          </a:p>
          <a:p>
            <a:endParaRPr lang="en-IN" dirty="0" smtClean="0"/>
          </a:p>
          <a:p>
            <a:pPr algn="ctr"/>
            <a:r>
              <a:rPr lang="en-US" sz="2000" dirty="0" smtClean="0"/>
              <a:t>t  = 0</a:t>
            </a:r>
            <a:r>
              <a:rPr lang="en-US" sz="2000" baseline="30000" dirty="0" smtClean="0"/>
              <a:t>-                                </a:t>
            </a:r>
            <a:r>
              <a:rPr lang="en-IN" sz="2000" dirty="0" smtClean="0"/>
              <a:t>Instant just before the switch operation  (steady state)</a:t>
            </a:r>
          </a:p>
          <a:p>
            <a:pPr algn="ctr"/>
            <a:endParaRPr lang="en-US" sz="2000" baseline="30000" dirty="0" smtClean="0"/>
          </a:p>
          <a:p>
            <a:pPr algn="ctr"/>
            <a:r>
              <a:rPr lang="en-IN" sz="2000" dirty="0" smtClean="0"/>
              <a:t>t = </a:t>
            </a:r>
            <a:r>
              <a:rPr lang="en-US" sz="2000" dirty="0" smtClean="0"/>
              <a:t>0</a:t>
            </a:r>
            <a:r>
              <a:rPr lang="en-US" sz="2000" baseline="30000" dirty="0" smtClean="0"/>
              <a:t>+                               </a:t>
            </a:r>
            <a:r>
              <a:rPr lang="en-IN" sz="2000" dirty="0" smtClean="0"/>
              <a:t>Instant just after the switch operation (transient state)</a:t>
            </a:r>
            <a:endParaRPr lang="en-US" sz="2000" dirty="0" smtClean="0"/>
          </a:p>
          <a:p>
            <a:endParaRPr lang="en-IN" dirty="0" smtClean="0"/>
          </a:p>
        </p:txBody>
      </p:sp>
      <p:cxnSp>
        <p:nvCxnSpPr>
          <p:cNvPr id="9" name="Straight Arrow Connector 8"/>
          <p:cNvCxnSpPr/>
          <p:nvPr/>
        </p:nvCxnSpPr>
        <p:spPr>
          <a:xfrm>
            <a:off x="2428860" y="5286388"/>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28860" y="5786454"/>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473" y="714356"/>
            <a:ext cx="8286808" cy="2308324"/>
          </a:xfrm>
          <a:prstGeom prst="rect">
            <a:avLst/>
          </a:prstGeom>
          <a:noFill/>
        </p:spPr>
        <p:txBody>
          <a:bodyPr wrap="square" rtlCol="0">
            <a:spAutoFit/>
          </a:bodyPr>
          <a:lstStyle/>
          <a:p>
            <a:r>
              <a:rPr lang="en-IN" dirty="0" smtClean="0">
                <a:latin typeface="Times New Roman" pitchFamily="18" charset="0"/>
                <a:cs typeface="Times New Roman" pitchFamily="18" charset="0"/>
              </a:rPr>
              <a:t>Order of the circuit:</a:t>
            </a:r>
          </a:p>
          <a:p>
            <a:r>
              <a:rPr lang="en-IN" dirty="0" smtClean="0">
                <a:latin typeface="Times New Roman" pitchFamily="18" charset="0"/>
                <a:cs typeface="Times New Roman" pitchFamily="18" charset="0"/>
              </a:rPr>
              <a:t>		The number of energy storage components available in distributed form in any circuit represents its order.</a:t>
            </a:r>
          </a:p>
          <a:p>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R-L, R-C ---First order network</a:t>
            </a:r>
          </a:p>
          <a:p>
            <a:r>
              <a:rPr lang="en-IN" dirty="0" smtClean="0">
                <a:latin typeface="Times New Roman" pitchFamily="18" charset="0"/>
                <a:cs typeface="Times New Roman" pitchFamily="18" charset="0"/>
              </a:rPr>
              <a:t>R-L-C, L-L-R, C-C-R, L-C --- Second order network.</a:t>
            </a:r>
          </a:p>
          <a:p>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Laplace transforms are considered to analyze the network during the Transient state.</a:t>
            </a:r>
            <a:endParaRPr lang="en-US" dirty="0">
              <a:latin typeface="Times New Roman" pitchFamily="18" charset="0"/>
              <a:cs typeface="Times New Roman" pitchFamily="18" charset="0"/>
            </a:endParaRPr>
          </a:p>
        </p:txBody>
      </p:sp>
      <p:sp>
        <p:nvSpPr>
          <p:cNvPr id="5" name="TextBox 4"/>
          <p:cNvSpPr txBox="1"/>
          <p:nvPr/>
        </p:nvSpPr>
        <p:spPr>
          <a:xfrm>
            <a:off x="785786" y="3357562"/>
            <a:ext cx="7725192" cy="369332"/>
          </a:xfrm>
          <a:prstGeom prst="rect">
            <a:avLst/>
          </a:prstGeom>
          <a:noFill/>
        </p:spPr>
        <p:txBody>
          <a:bodyPr wrap="none" rtlCol="0">
            <a:spAutoFit/>
          </a:bodyPr>
          <a:lstStyle/>
          <a:p>
            <a:r>
              <a:rPr lang="en-IN" dirty="0" smtClean="0">
                <a:latin typeface="Times New Roman" pitchFamily="18" charset="0"/>
                <a:cs typeface="Times New Roman" pitchFamily="18" charset="0"/>
              </a:rPr>
              <a:t>Behaviour of the passive elements in transient state in comparison to steady state:</a:t>
            </a:r>
            <a:endParaRPr lang="en-US" dirty="0">
              <a:latin typeface="Times New Roman" pitchFamily="18" charset="0"/>
              <a:cs typeface="Times New Roman" pitchFamily="18" charset="0"/>
            </a:endParaRPr>
          </a:p>
        </p:txBody>
      </p:sp>
      <p:graphicFrame>
        <p:nvGraphicFramePr>
          <p:cNvPr id="6" name="Table 5"/>
          <p:cNvGraphicFramePr>
            <a:graphicFrameLocks noGrp="1"/>
          </p:cNvGraphicFramePr>
          <p:nvPr/>
        </p:nvGraphicFramePr>
        <p:xfrm>
          <a:off x="2428860" y="3857628"/>
          <a:ext cx="3785236" cy="1483360"/>
        </p:xfrm>
        <a:graphic>
          <a:graphicData uri="http://schemas.openxmlformats.org/drawingml/2006/table">
            <a:tbl>
              <a:tblPr firstRow="1" bandRow="1">
                <a:tableStyleId>{5940675A-B579-460E-94D1-54222C63F5DA}</a:tableStyleId>
              </a:tblPr>
              <a:tblGrid>
                <a:gridCol w="1219200"/>
                <a:gridCol w="1283018"/>
                <a:gridCol w="1283018"/>
              </a:tblGrid>
              <a:tr h="370840">
                <a:tc>
                  <a:txBody>
                    <a:bodyPr/>
                    <a:lstStyle/>
                    <a:p>
                      <a:pPr algn="ctr"/>
                      <a:r>
                        <a:rPr lang="en-IN" b="1" dirty="0" smtClean="0">
                          <a:solidFill>
                            <a:srgbClr val="0070C0"/>
                          </a:solidFill>
                        </a:rPr>
                        <a:t>Element</a:t>
                      </a:r>
                      <a:endParaRPr lang="en-US" b="1" dirty="0">
                        <a:solidFill>
                          <a:srgbClr val="0070C0"/>
                        </a:solidFill>
                      </a:endParaRPr>
                    </a:p>
                  </a:txBody>
                  <a:tcPr/>
                </a:tc>
                <a:tc>
                  <a:txBody>
                    <a:bodyPr/>
                    <a:lstStyle/>
                    <a:p>
                      <a:pPr algn="ctr"/>
                      <a:r>
                        <a:rPr lang="en-IN" b="1" dirty="0" smtClean="0">
                          <a:solidFill>
                            <a:srgbClr val="0070C0"/>
                          </a:solidFill>
                        </a:rPr>
                        <a:t>DC SS</a:t>
                      </a:r>
                      <a:endParaRPr lang="en-US" b="1"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b="1" dirty="0" smtClean="0">
                          <a:solidFill>
                            <a:srgbClr val="0070C0"/>
                          </a:solidFill>
                        </a:rPr>
                        <a:t>Transient </a:t>
                      </a:r>
                      <a:endParaRPr lang="en-US" b="1" dirty="0">
                        <a:solidFill>
                          <a:srgbClr val="0070C0"/>
                        </a:solidFill>
                      </a:endParaRPr>
                    </a:p>
                  </a:txBody>
                  <a:tcPr/>
                </a:tc>
              </a:tr>
              <a:tr h="370840">
                <a:tc>
                  <a:txBody>
                    <a:bodyPr/>
                    <a:lstStyle/>
                    <a:p>
                      <a:pPr algn="ctr"/>
                      <a:r>
                        <a:rPr lang="en-IN" dirty="0" smtClean="0"/>
                        <a:t>Resistor</a:t>
                      </a:r>
                      <a:endParaRPr lang="en-US" dirty="0"/>
                    </a:p>
                  </a:txBody>
                  <a:tcPr/>
                </a:tc>
                <a:tc>
                  <a:txBody>
                    <a:bodyPr/>
                    <a:lstStyle/>
                    <a:p>
                      <a:pPr algn="ctr"/>
                      <a:r>
                        <a:rPr lang="en-IN" dirty="0" smtClean="0"/>
                        <a:t>R</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R</a:t>
                      </a:r>
                      <a:endParaRPr lang="en-US" dirty="0"/>
                    </a:p>
                  </a:txBody>
                  <a:tcPr/>
                </a:tc>
              </a:tr>
              <a:tr h="370840">
                <a:tc>
                  <a:txBody>
                    <a:bodyPr/>
                    <a:lstStyle/>
                    <a:p>
                      <a:pPr algn="ctr"/>
                      <a:r>
                        <a:rPr lang="en-IN" dirty="0" smtClean="0"/>
                        <a:t>Inductor</a:t>
                      </a:r>
                      <a:endParaRPr lang="en-US" dirty="0"/>
                    </a:p>
                  </a:txBody>
                  <a:tcPr/>
                </a:tc>
                <a:tc>
                  <a:txBody>
                    <a:bodyPr/>
                    <a:lstStyle/>
                    <a:p>
                      <a:pPr algn="ctr"/>
                      <a:r>
                        <a:rPr lang="en-IN" dirty="0" smtClean="0"/>
                        <a:t>Short circuit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Open circuit</a:t>
                      </a:r>
                      <a:endParaRPr lang="en-US" dirty="0"/>
                    </a:p>
                  </a:txBody>
                  <a:tcPr/>
                </a:tc>
              </a:tr>
              <a:tr h="370840">
                <a:tc>
                  <a:txBody>
                    <a:bodyPr/>
                    <a:lstStyle/>
                    <a:p>
                      <a:pPr algn="ctr"/>
                      <a:r>
                        <a:rPr lang="en-IN" dirty="0" smtClean="0"/>
                        <a:t>Capacitor </a:t>
                      </a:r>
                      <a:endParaRPr lang="en-US" dirty="0"/>
                    </a:p>
                  </a:txBody>
                  <a:tcPr/>
                </a:tc>
                <a:tc>
                  <a:txBody>
                    <a:bodyPr/>
                    <a:lstStyle/>
                    <a:p>
                      <a:pPr algn="ctr"/>
                      <a:r>
                        <a:rPr lang="en-IN" dirty="0" smtClean="0"/>
                        <a:t>Open circuit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Short circuit</a:t>
                      </a:r>
                      <a:endParaRPr lang="en-US" dirty="0"/>
                    </a:p>
                  </a:txBody>
                  <a:tcPr/>
                </a:tc>
              </a:tr>
            </a:tbl>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85852" y="571480"/>
            <a:ext cx="1809919" cy="369332"/>
          </a:xfrm>
          <a:prstGeom prst="rect">
            <a:avLst/>
          </a:prstGeom>
          <a:noFill/>
        </p:spPr>
        <p:txBody>
          <a:bodyPr wrap="none" rtlCol="0">
            <a:spAutoFit/>
          </a:bodyPr>
          <a:lstStyle/>
          <a:p>
            <a:r>
              <a:rPr lang="en-IN" dirty="0" smtClean="0"/>
              <a:t>First order circuits:</a:t>
            </a:r>
            <a:endParaRPr lang="en-US" dirty="0"/>
          </a:p>
        </p:txBody>
      </p:sp>
      <p:sp>
        <p:nvSpPr>
          <p:cNvPr id="5" name="Rectangle 4"/>
          <p:cNvSpPr/>
          <p:nvPr/>
        </p:nvSpPr>
        <p:spPr>
          <a:xfrm>
            <a:off x="714348" y="1071546"/>
            <a:ext cx="7929618" cy="1200329"/>
          </a:xfrm>
          <a:prstGeom prst="rect">
            <a:avLst/>
          </a:prstGeom>
        </p:spPr>
        <p:txBody>
          <a:bodyPr wrap="square">
            <a:spAutoFit/>
          </a:bodyPr>
          <a:lstStyle/>
          <a:p>
            <a:r>
              <a:rPr lang="en-US" dirty="0" smtClean="0"/>
              <a:t>A circuit that contains only sources, resistors and an inductor is called an </a:t>
            </a:r>
            <a:r>
              <a:rPr lang="en-US" b="1" i="1" dirty="0" smtClean="0"/>
              <a:t>RL circuit</a:t>
            </a:r>
            <a:r>
              <a:rPr lang="en-US" dirty="0" smtClean="0"/>
              <a:t>.</a:t>
            </a:r>
          </a:p>
          <a:p>
            <a:r>
              <a:rPr lang="en-US" dirty="0" smtClean="0"/>
              <a:t>A circuit that contains only sources, resistors and a capacitor is called an </a:t>
            </a:r>
            <a:r>
              <a:rPr lang="en-US" b="1" i="1" dirty="0" smtClean="0"/>
              <a:t>RC circuit</a:t>
            </a:r>
            <a:r>
              <a:rPr lang="en-US" dirty="0" smtClean="0"/>
              <a:t>.</a:t>
            </a:r>
          </a:p>
          <a:p>
            <a:r>
              <a:rPr lang="en-US" dirty="0" smtClean="0"/>
              <a:t>RL and RC circuits are called first-order circuits because their voltages and currents are described by first-order differential equations.</a:t>
            </a:r>
            <a:endParaRPr lang="en-US" dirty="0"/>
          </a:p>
        </p:txBody>
      </p:sp>
      <p:grpSp>
        <p:nvGrpSpPr>
          <p:cNvPr id="2" name="Group 4"/>
          <p:cNvGrpSpPr>
            <a:grpSpLocks/>
          </p:cNvGrpSpPr>
          <p:nvPr/>
        </p:nvGrpSpPr>
        <p:grpSpPr bwMode="auto">
          <a:xfrm rot="-5400000">
            <a:off x="3238496" y="3905248"/>
            <a:ext cx="1676400" cy="152400"/>
            <a:chOff x="1680" y="2880"/>
            <a:chExt cx="1056" cy="96"/>
          </a:xfrm>
        </p:grpSpPr>
        <p:grpSp>
          <p:nvGrpSpPr>
            <p:cNvPr id="3" name="Group 5"/>
            <p:cNvGrpSpPr>
              <a:grpSpLocks/>
            </p:cNvGrpSpPr>
            <p:nvPr/>
          </p:nvGrpSpPr>
          <p:grpSpPr bwMode="auto">
            <a:xfrm>
              <a:off x="2016" y="2880"/>
              <a:ext cx="96" cy="96"/>
              <a:chOff x="2016" y="2880"/>
              <a:chExt cx="96" cy="96"/>
            </a:xfrm>
          </p:grpSpPr>
          <p:sp>
            <p:nvSpPr>
              <p:cNvPr id="19" name="Arc 6"/>
              <p:cNvSpPr>
                <a:spLocks/>
              </p:cNvSpPr>
              <p:nvPr/>
            </p:nvSpPr>
            <p:spPr bwMode="auto">
              <a:xfrm flipV="1">
                <a:off x="2064" y="2880"/>
                <a:ext cx="48"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p>
            </p:txBody>
          </p:sp>
          <p:sp>
            <p:nvSpPr>
              <p:cNvPr id="20" name="Arc 7"/>
              <p:cNvSpPr>
                <a:spLocks/>
              </p:cNvSpPr>
              <p:nvPr/>
            </p:nvSpPr>
            <p:spPr bwMode="auto">
              <a:xfrm flipH="1" flipV="1">
                <a:off x="2016" y="2880"/>
                <a:ext cx="48"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p>
            </p:txBody>
          </p:sp>
        </p:grpSp>
        <p:grpSp>
          <p:nvGrpSpPr>
            <p:cNvPr id="6" name="Group 8"/>
            <p:cNvGrpSpPr>
              <a:grpSpLocks/>
            </p:cNvGrpSpPr>
            <p:nvPr/>
          </p:nvGrpSpPr>
          <p:grpSpPr bwMode="auto">
            <a:xfrm>
              <a:off x="2112" y="2880"/>
              <a:ext cx="96" cy="96"/>
              <a:chOff x="2016" y="2880"/>
              <a:chExt cx="96" cy="96"/>
            </a:xfrm>
          </p:grpSpPr>
          <p:sp>
            <p:nvSpPr>
              <p:cNvPr id="17" name="Arc 9"/>
              <p:cNvSpPr>
                <a:spLocks/>
              </p:cNvSpPr>
              <p:nvPr/>
            </p:nvSpPr>
            <p:spPr bwMode="auto">
              <a:xfrm flipV="1">
                <a:off x="2064" y="2880"/>
                <a:ext cx="48"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p>
            </p:txBody>
          </p:sp>
          <p:sp>
            <p:nvSpPr>
              <p:cNvPr id="18" name="Arc 10"/>
              <p:cNvSpPr>
                <a:spLocks/>
              </p:cNvSpPr>
              <p:nvPr/>
            </p:nvSpPr>
            <p:spPr bwMode="auto">
              <a:xfrm flipH="1" flipV="1">
                <a:off x="2016" y="2880"/>
                <a:ext cx="48"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p>
            </p:txBody>
          </p:sp>
        </p:grpSp>
        <p:grpSp>
          <p:nvGrpSpPr>
            <p:cNvPr id="7" name="Group 11"/>
            <p:cNvGrpSpPr>
              <a:grpSpLocks/>
            </p:cNvGrpSpPr>
            <p:nvPr/>
          </p:nvGrpSpPr>
          <p:grpSpPr bwMode="auto">
            <a:xfrm>
              <a:off x="2208" y="2880"/>
              <a:ext cx="96" cy="96"/>
              <a:chOff x="2016" y="2880"/>
              <a:chExt cx="96" cy="96"/>
            </a:xfrm>
          </p:grpSpPr>
          <p:sp>
            <p:nvSpPr>
              <p:cNvPr id="15" name="Arc 12"/>
              <p:cNvSpPr>
                <a:spLocks/>
              </p:cNvSpPr>
              <p:nvPr/>
            </p:nvSpPr>
            <p:spPr bwMode="auto">
              <a:xfrm flipV="1">
                <a:off x="2064" y="2880"/>
                <a:ext cx="48"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p>
            </p:txBody>
          </p:sp>
          <p:sp>
            <p:nvSpPr>
              <p:cNvPr id="16" name="Arc 13"/>
              <p:cNvSpPr>
                <a:spLocks/>
              </p:cNvSpPr>
              <p:nvPr/>
            </p:nvSpPr>
            <p:spPr bwMode="auto">
              <a:xfrm flipH="1" flipV="1">
                <a:off x="2016" y="2880"/>
                <a:ext cx="48"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p>
            </p:txBody>
          </p:sp>
        </p:grpSp>
        <p:grpSp>
          <p:nvGrpSpPr>
            <p:cNvPr id="8" name="Group 14"/>
            <p:cNvGrpSpPr>
              <a:grpSpLocks/>
            </p:cNvGrpSpPr>
            <p:nvPr/>
          </p:nvGrpSpPr>
          <p:grpSpPr bwMode="auto">
            <a:xfrm>
              <a:off x="2304" y="2880"/>
              <a:ext cx="96" cy="96"/>
              <a:chOff x="2016" y="2880"/>
              <a:chExt cx="96" cy="96"/>
            </a:xfrm>
          </p:grpSpPr>
          <p:sp>
            <p:nvSpPr>
              <p:cNvPr id="13" name="Arc 15"/>
              <p:cNvSpPr>
                <a:spLocks/>
              </p:cNvSpPr>
              <p:nvPr/>
            </p:nvSpPr>
            <p:spPr bwMode="auto">
              <a:xfrm flipV="1">
                <a:off x="2064" y="2880"/>
                <a:ext cx="48"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p>
            </p:txBody>
          </p:sp>
          <p:sp>
            <p:nvSpPr>
              <p:cNvPr id="14" name="Arc 16"/>
              <p:cNvSpPr>
                <a:spLocks/>
              </p:cNvSpPr>
              <p:nvPr/>
            </p:nvSpPr>
            <p:spPr bwMode="auto">
              <a:xfrm flipH="1" flipV="1">
                <a:off x="2016" y="2880"/>
                <a:ext cx="48"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p>
            </p:txBody>
          </p:sp>
        </p:grpSp>
        <p:sp>
          <p:nvSpPr>
            <p:cNvPr id="11" name="Line 17"/>
            <p:cNvSpPr>
              <a:spLocks noChangeShapeType="1"/>
            </p:cNvSpPr>
            <p:nvPr/>
          </p:nvSpPr>
          <p:spPr bwMode="auto">
            <a:xfrm>
              <a:off x="1680" y="2880"/>
              <a:ext cx="336" cy="0"/>
            </a:xfrm>
            <a:prstGeom prst="line">
              <a:avLst/>
            </a:prstGeom>
            <a:noFill/>
            <a:ln w="28575">
              <a:solidFill>
                <a:schemeClr val="tx1"/>
              </a:solidFill>
              <a:round/>
              <a:headEnd/>
              <a:tailEnd/>
            </a:ln>
            <a:effectLst/>
          </p:spPr>
          <p:txBody>
            <a:bodyPr/>
            <a:lstStyle/>
            <a:p>
              <a:endParaRPr lang="en-US"/>
            </a:p>
          </p:txBody>
        </p:sp>
        <p:sp>
          <p:nvSpPr>
            <p:cNvPr id="12" name="Line 18"/>
            <p:cNvSpPr>
              <a:spLocks noChangeShapeType="1"/>
            </p:cNvSpPr>
            <p:nvPr/>
          </p:nvSpPr>
          <p:spPr bwMode="auto">
            <a:xfrm>
              <a:off x="2400" y="2880"/>
              <a:ext cx="336" cy="0"/>
            </a:xfrm>
            <a:prstGeom prst="line">
              <a:avLst/>
            </a:prstGeom>
            <a:noFill/>
            <a:ln w="28575">
              <a:solidFill>
                <a:schemeClr val="tx1"/>
              </a:solidFill>
              <a:round/>
              <a:headEnd/>
              <a:tailEnd/>
            </a:ln>
            <a:effectLst/>
          </p:spPr>
          <p:txBody>
            <a:bodyPr/>
            <a:lstStyle/>
            <a:p>
              <a:endParaRPr lang="en-US"/>
            </a:p>
          </p:txBody>
        </p:sp>
      </p:grpSp>
      <p:sp>
        <p:nvSpPr>
          <p:cNvPr id="21" name="Oval 19"/>
          <p:cNvSpPr>
            <a:spLocks noChangeArrowheads="1"/>
          </p:cNvSpPr>
          <p:nvPr/>
        </p:nvSpPr>
        <p:spPr bwMode="auto">
          <a:xfrm>
            <a:off x="2035171" y="3676648"/>
            <a:ext cx="609600" cy="609600"/>
          </a:xfrm>
          <a:prstGeom prst="ellipse">
            <a:avLst/>
          </a:prstGeom>
          <a:noFill/>
          <a:ln w="28575">
            <a:solidFill>
              <a:schemeClr val="tx1"/>
            </a:solidFill>
            <a:round/>
            <a:headEnd/>
            <a:tailEnd/>
          </a:ln>
          <a:effectLst/>
        </p:spPr>
        <p:txBody>
          <a:bodyPr wrap="none" anchor="ctr"/>
          <a:lstStyle/>
          <a:p>
            <a:endParaRPr lang="en-US"/>
          </a:p>
        </p:txBody>
      </p:sp>
      <p:sp>
        <p:nvSpPr>
          <p:cNvPr id="22" name="Text Box 20"/>
          <p:cNvSpPr txBox="1">
            <a:spLocks noChangeArrowheads="1"/>
          </p:cNvSpPr>
          <p:nvPr/>
        </p:nvSpPr>
        <p:spPr bwMode="auto">
          <a:xfrm flipV="1">
            <a:off x="2135183" y="3676648"/>
            <a:ext cx="357188" cy="641350"/>
          </a:xfrm>
          <a:prstGeom prst="rect">
            <a:avLst/>
          </a:prstGeom>
          <a:noFill/>
          <a:ln w="9525">
            <a:noFill/>
            <a:miter lim="800000"/>
            <a:headEnd/>
            <a:tailEnd/>
          </a:ln>
          <a:effectLst/>
        </p:spPr>
        <p:txBody>
          <a:bodyPr wrap="none">
            <a:spAutoFit/>
          </a:bodyPr>
          <a:lstStyle/>
          <a:p>
            <a:pPr eaLnBrk="0" hangingPunct="0">
              <a:lnSpc>
                <a:spcPct val="75000"/>
              </a:lnSpc>
            </a:pPr>
            <a:r>
              <a:rPr lang="en-US" sz="2400" b="1">
                <a:latin typeface="Times New Roman" pitchFamily="18" charset="0"/>
                <a:cs typeface="Times New Roman" pitchFamily="18" charset="0"/>
              </a:rPr>
              <a:t>–</a:t>
            </a:r>
          </a:p>
          <a:p>
            <a:pPr eaLnBrk="0" hangingPunct="0">
              <a:lnSpc>
                <a:spcPct val="75000"/>
              </a:lnSpc>
            </a:pPr>
            <a:r>
              <a:rPr lang="en-US" sz="2400" b="1">
                <a:latin typeface="Times New Roman" pitchFamily="18" charset="0"/>
                <a:cs typeface="Times New Roman" pitchFamily="18" charset="0"/>
              </a:rPr>
              <a:t>+</a:t>
            </a:r>
          </a:p>
        </p:txBody>
      </p:sp>
      <p:sp>
        <p:nvSpPr>
          <p:cNvPr id="23" name="Line 21"/>
          <p:cNvSpPr>
            <a:spLocks noChangeShapeType="1"/>
          </p:cNvSpPr>
          <p:nvPr/>
        </p:nvSpPr>
        <p:spPr bwMode="auto">
          <a:xfrm flipV="1">
            <a:off x="2339971" y="4286248"/>
            <a:ext cx="0" cy="533400"/>
          </a:xfrm>
          <a:prstGeom prst="line">
            <a:avLst/>
          </a:prstGeom>
          <a:noFill/>
          <a:ln w="28575">
            <a:solidFill>
              <a:schemeClr val="tx1"/>
            </a:solidFill>
            <a:round/>
            <a:headEnd/>
            <a:tailEnd/>
          </a:ln>
          <a:effectLst/>
        </p:spPr>
        <p:txBody>
          <a:bodyPr/>
          <a:lstStyle/>
          <a:p>
            <a:endParaRPr lang="en-US"/>
          </a:p>
        </p:txBody>
      </p:sp>
      <p:sp>
        <p:nvSpPr>
          <p:cNvPr id="24" name="Text Box 22"/>
          <p:cNvSpPr txBox="1">
            <a:spLocks noChangeArrowheads="1"/>
          </p:cNvSpPr>
          <p:nvPr/>
        </p:nvSpPr>
        <p:spPr bwMode="auto">
          <a:xfrm>
            <a:off x="1617658" y="3676648"/>
            <a:ext cx="477838" cy="457200"/>
          </a:xfrm>
          <a:prstGeom prst="rect">
            <a:avLst/>
          </a:prstGeom>
          <a:noFill/>
          <a:ln w="9525">
            <a:noFill/>
            <a:miter lim="800000"/>
            <a:headEnd/>
            <a:tailEnd/>
          </a:ln>
          <a:effectLst/>
        </p:spPr>
        <p:txBody>
          <a:bodyPr>
            <a:spAutoFit/>
          </a:bodyPr>
          <a:lstStyle/>
          <a:p>
            <a:pPr algn="ctr" eaLnBrk="0" hangingPunct="0"/>
            <a:r>
              <a:rPr lang="en-US" sz="2400" b="1" i="1"/>
              <a:t>v</a:t>
            </a:r>
            <a:r>
              <a:rPr lang="en-US" sz="2400" b="1" i="1" baseline="-25000"/>
              <a:t>s</a:t>
            </a:r>
            <a:endParaRPr lang="en-US" sz="2400" b="1" i="1">
              <a:latin typeface="Times New Roman" pitchFamily="18" charset="0"/>
              <a:cs typeface="Times New Roman" pitchFamily="18" charset="0"/>
            </a:endParaRPr>
          </a:p>
        </p:txBody>
      </p:sp>
      <p:sp>
        <p:nvSpPr>
          <p:cNvPr id="25" name="Text Box 23"/>
          <p:cNvSpPr txBox="1">
            <a:spLocks noChangeArrowheads="1"/>
          </p:cNvSpPr>
          <p:nvPr/>
        </p:nvSpPr>
        <p:spPr bwMode="auto">
          <a:xfrm>
            <a:off x="3619496" y="3752848"/>
            <a:ext cx="369887" cy="457200"/>
          </a:xfrm>
          <a:prstGeom prst="rect">
            <a:avLst/>
          </a:prstGeom>
          <a:noFill/>
          <a:ln w="9525">
            <a:noFill/>
            <a:miter lim="800000"/>
            <a:headEnd/>
            <a:tailEnd/>
          </a:ln>
          <a:effectLst/>
        </p:spPr>
        <p:txBody>
          <a:bodyPr wrap="none">
            <a:spAutoFit/>
          </a:bodyPr>
          <a:lstStyle/>
          <a:p>
            <a:pPr algn="ctr" eaLnBrk="0" hangingPunct="0"/>
            <a:r>
              <a:rPr lang="en-US" sz="2400" b="1" i="1"/>
              <a:t>L</a:t>
            </a:r>
            <a:endParaRPr lang="en-US" sz="2400" b="1">
              <a:latin typeface="Times New Roman" pitchFamily="18" charset="0"/>
              <a:cs typeface="Times New Roman" pitchFamily="18" charset="0"/>
            </a:endParaRPr>
          </a:p>
        </p:txBody>
      </p:sp>
      <p:sp>
        <p:nvSpPr>
          <p:cNvPr id="26" name="Line 24"/>
          <p:cNvSpPr>
            <a:spLocks noChangeShapeType="1"/>
          </p:cNvSpPr>
          <p:nvPr/>
        </p:nvSpPr>
        <p:spPr bwMode="auto">
          <a:xfrm flipV="1">
            <a:off x="2339971" y="3143248"/>
            <a:ext cx="0" cy="533400"/>
          </a:xfrm>
          <a:prstGeom prst="line">
            <a:avLst/>
          </a:prstGeom>
          <a:noFill/>
          <a:ln w="28575">
            <a:solidFill>
              <a:schemeClr val="tx1"/>
            </a:solidFill>
            <a:round/>
            <a:headEnd/>
            <a:tailEnd/>
          </a:ln>
          <a:effectLst/>
        </p:spPr>
        <p:txBody>
          <a:bodyPr/>
          <a:lstStyle/>
          <a:p>
            <a:endParaRPr lang="en-US"/>
          </a:p>
        </p:txBody>
      </p:sp>
      <p:sp>
        <p:nvSpPr>
          <p:cNvPr id="27" name="Line 25"/>
          <p:cNvSpPr>
            <a:spLocks noChangeShapeType="1"/>
          </p:cNvSpPr>
          <p:nvPr/>
        </p:nvSpPr>
        <p:spPr bwMode="auto">
          <a:xfrm>
            <a:off x="2324096" y="4819648"/>
            <a:ext cx="1676400" cy="0"/>
          </a:xfrm>
          <a:prstGeom prst="line">
            <a:avLst/>
          </a:prstGeom>
          <a:noFill/>
          <a:ln w="28575">
            <a:solidFill>
              <a:schemeClr val="tx1"/>
            </a:solidFill>
            <a:round/>
            <a:headEnd/>
            <a:tailEnd/>
          </a:ln>
          <a:effectLst/>
        </p:spPr>
        <p:txBody>
          <a:bodyPr/>
          <a:lstStyle/>
          <a:p>
            <a:endParaRPr lang="en-US"/>
          </a:p>
        </p:txBody>
      </p:sp>
      <p:grpSp>
        <p:nvGrpSpPr>
          <p:cNvPr id="9" name="Group 26"/>
          <p:cNvGrpSpPr>
            <a:grpSpLocks/>
          </p:cNvGrpSpPr>
          <p:nvPr/>
        </p:nvGrpSpPr>
        <p:grpSpPr bwMode="auto">
          <a:xfrm rot="-5400000">
            <a:off x="2933696" y="2305048"/>
            <a:ext cx="457200" cy="1676400"/>
            <a:chOff x="2736" y="2400"/>
            <a:chExt cx="288" cy="1056"/>
          </a:xfrm>
        </p:grpSpPr>
        <p:sp>
          <p:nvSpPr>
            <p:cNvPr id="29" name="Line 27"/>
            <p:cNvSpPr>
              <a:spLocks noChangeShapeType="1"/>
            </p:cNvSpPr>
            <p:nvPr/>
          </p:nvSpPr>
          <p:spPr bwMode="auto">
            <a:xfrm rot="16200000" flipV="1">
              <a:off x="2784" y="2975"/>
              <a:ext cx="48" cy="144"/>
            </a:xfrm>
            <a:prstGeom prst="line">
              <a:avLst/>
            </a:prstGeom>
            <a:noFill/>
            <a:ln w="28575">
              <a:solidFill>
                <a:schemeClr val="tx1"/>
              </a:solidFill>
              <a:round/>
              <a:headEnd/>
              <a:tailEnd/>
            </a:ln>
            <a:effectLst/>
          </p:spPr>
          <p:txBody>
            <a:bodyPr/>
            <a:lstStyle/>
            <a:p>
              <a:endParaRPr lang="en-US"/>
            </a:p>
          </p:txBody>
        </p:sp>
        <p:sp>
          <p:nvSpPr>
            <p:cNvPr id="30" name="Line 28"/>
            <p:cNvSpPr>
              <a:spLocks noChangeShapeType="1"/>
            </p:cNvSpPr>
            <p:nvPr/>
          </p:nvSpPr>
          <p:spPr bwMode="auto">
            <a:xfrm rot="16200000">
              <a:off x="2856" y="2855"/>
              <a:ext cx="48" cy="288"/>
            </a:xfrm>
            <a:prstGeom prst="line">
              <a:avLst/>
            </a:prstGeom>
            <a:noFill/>
            <a:ln w="28575">
              <a:solidFill>
                <a:schemeClr val="tx1"/>
              </a:solidFill>
              <a:round/>
              <a:headEnd/>
              <a:tailEnd/>
            </a:ln>
            <a:effectLst/>
          </p:spPr>
          <p:txBody>
            <a:bodyPr/>
            <a:lstStyle/>
            <a:p>
              <a:endParaRPr lang="en-US"/>
            </a:p>
          </p:txBody>
        </p:sp>
        <p:sp>
          <p:nvSpPr>
            <p:cNvPr id="31" name="Line 29"/>
            <p:cNvSpPr>
              <a:spLocks noChangeShapeType="1"/>
            </p:cNvSpPr>
            <p:nvPr/>
          </p:nvSpPr>
          <p:spPr bwMode="auto">
            <a:xfrm rot="16200000">
              <a:off x="2856" y="2760"/>
              <a:ext cx="48" cy="288"/>
            </a:xfrm>
            <a:prstGeom prst="line">
              <a:avLst/>
            </a:prstGeom>
            <a:noFill/>
            <a:ln w="28575">
              <a:solidFill>
                <a:schemeClr val="tx1"/>
              </a:solidFill>
              <a:round/>
              <a:headEnd/>
              <a:tailEnd/>
            </a:ln>
            <a:effectLst/>
          </p:spPr>
          <p:txBody>
            <a:bodyPr/>
            <a:lstStyle/>
            <a:p>
              <a:endParaRPr lang="en-US"/>
            </a:p>
          </p:txBody>
        </p:sp>
        <p:sp>
          <p:nvSpPr>
            <p:cNvPr id="32" name="Line 30"/>
            <p:cNvSpPr>
              <a:spLocks noChangeShapeType="1"/>
            </p:cNvSpPr>
            <p:nvPr/>
          </p:nvSpPr>
          <p:spPr bwMode="auto">
            <a:xfrm rot="16200000" flipV="1">
              <a:off x="2856" y="2807"/>
              <a:ext cx="48" cy="288"/>
            </a:xfrm>
            <a:prstGeom prst="line">
              <a:avLst/>
            </a:prstGeom>
            <a:noFill/>
            <a:ln w="28575">
              <a:solidFill>
                <a:schemeClr val="tx1"/>
              </a:solidFill>
              <a:round/>
              <a:headEnd/>
              <a:tailEnd/>
            </a:ln>
            <a:effectLst/>
          </p:spPr>
          <p:txBody>
            <a:bodyPr/>
            <a:lstStyle/>
            <a:p>
              <a:endParaRPr lang="en-US"/>
            </a:p>
          </p:txBody>
        </p:sp>
        <p:sp>
          <p:nvSpPr>
            <p:cNvPr id="33" name="Line 31"/>
            <p:cNvSpPr>
              <a:spLocks noChangeShapeType="1"/>
            </p:cNvSpPr>
            <p:nvPr/>
          </p:nvSpPr>
          <p:spPr bwMode="auto">
            <a:xfrm rot="16200000">
              <a:off x="2856" y="2663"/>
              <a:ext cx="48" cy="288"/>
            </a:xfrm>
            <a:prstGeom prst="line">
              <a:avLst/>
            </a:prstGeom>
            <a:noFill/>
            <a:ln w="28575">
              <a:solidFill>
                <a:schemeClr val="tx1"/>
              </a:solidFill>
              <a:round/>
              <a:headEnd/>
              <a:tailEnd/>
            </a:ln>
            <a:effectLst/>
          </p:spPr>
          <p:txBody>
            <a:bodyPr/>
            <a:lstStyle/>
            <a:p>
              <a:endParaRPr lang="en-US"/>
            </a:p>
          </p:txBody>
        </p:sp>
        <p:sp>
          <p:nvSpPr>
            <p:cNvPr id="34" name="Line 32"/>
            <p:cNvSpPr>
              <a:spLocks noChangeShapeType="1"/>
            </p:cNvSpPr>
            <p:nvPr/>
          </p:nvSpPr>
          <p:spPr bwMode="auto">
            <a:xfrm rot="16200000" flipV="1">
              <a:off x="2856" y="2711"/>
              <a:ext cx="48" cy="288"/>
            </a:xfrm>
            <a:prstGeom prst="line">
              <a:avLst/>
            </a:prstGeom>
            <a:noFill/>
            <a:ln w="28575">
              <a:solidFill>
                <a:schemeClr val="tx1"/>
              </a:solidFill>
              <a:round/>
              <a:headEnd/>
              <a:tailEnd/>
            </a:ln>
            <a:effectLst/>
          </p:spPr>
          <p:txBody>
            <a:bodyPr/>
            <a:lstStyle/>
            <a:p>
              <a:endParaRPr lang="en-US"/>
            </a:p>
          </p:txBody>
        </p:sp>
        <p:sp>
          <p:nvSpPr>
            <p:cNvPr id="35" name="Line 33"/>
            <p:cNvSpPr>
              <a:spLocks noChangeShapeType="1"/>
            </p:cNvSpPr>
            <p:nvPr/>
          </p:nvSpPr>
          <p:spPr bwMode="auto">
            <a:xfrm rot="16200000" flipV="1">
              <a:off x="2928" y="2687"/>
              <a:ext cx="48" cy="144"/>
            </a:xfrm>
            <a:prstGeom prst="line">
              <a:avLst/>
            </a:prstGeom>
            <a:noFill/>
            <a:ln w="28575">
              <a:solidFill>
                <a:schemeClr val="tx1"/>
              </a:solidFill>
              <a:round/>
              <a:headEnd/>
              <a:tailEnd/>
            </a:ln>
            <a:effectLst/>
          </p:spPr>
          <p:txBody>
            <a:bodyPr/>
            <a:lstStyle/>
            <a:p>
              <a:endParaRPr lang="en-US"/>
            </a:p>
          </p:txBody>
        </p:sp>
        <p:sp>
          <p:nvSpPr>
            <p:cNvPr id="36" name="Line 34"/>
            <p:cNvSpPr>
              <a:spLocks noChangeShapeType="1"/>
            </p:cNvSpPr>
            <p:nvPr/>
          </p:nvSpPr>
          <p:spPr bwMode="auto">
            <a:xfrm rot="16200000">
              <a:off x="2712" y="2568"/>
              <a:ext cx="335" cy="0"/>
            </a:xfrm>
            <a:prstGeom prst="line">
              <a:avLst/>
            </a:prstGeom>
            <a:noFill/>
            <a:ln w="28575">
              <a:solidFill>
                <a:schemeClr val="tx1"/>
              </a:solidFill>
              <a:round/>
              <a:headEnd/>
              <a:tailEnd/>
            </a:ln>
            <a:effectLst/>
          </p:spPr>
          <p:txBody>
            <a:bodyPr/>
            <a:lstStyle/>
            <a:p>
              <a:endParaRPr lang="en-US"/>
            </a:p>
          </p:txBody>
        </p:sp>
        <p:sp>
          <p:nvSpPr>
            <p:cNvPr id="37" name="Line 35"/>
            <p:cNvSpPr>
              <a:spLocks noChangeShapeType="1"/>
            </p:cNvSpPr>
            <p:nvPr/>
          </p:nvSpPr>
          <p:spPr bwMode="auto">
            <a:xfrm rot="16200000">
              <a:off x="2687" y="3264"/>
              <a:ext cx="385" cy="0"/>
            </a:xfrm>
            <a:prstGeom prst="line">
              <a:avLst/>
            </a:prstGeom>
            <a:noFill/>
            <a:ln w="28575">
              <a:solidFill>
                <a:schemeClr val="tx1"/>
              </a:solidFill>
              <a:round/>
              <a:headEnd/>
              <a:tailEnd/>
            </a:ln>
            <a:effectLst/>
          </p:spPr>
          <p:txBody>
            <a:bodyPr/>
            <a:lstStyle/>
            <a:p>
              <a:endParaRPr lang="en-US"/>
            </a:p>
          </p:txBody>
        </p:sp>
      </p:grpSp>
      <p:sp>
        <p:nvSpPr>
          <p:cNvPr id="38" name="Text Box 36"/>
          <p:cNvSpPr txBox="1">
            <a:spLocks noChangeArrowheads="1"/>
          </p:cNvSpPr>
          <p:nvPr/>
        </p:nvSpPr>
        <p:spPr bwMode="auto">
          <a:xfrm>
            <a:off x="2913058" y="2457448"/>
            <a:ext cx="404813" cy="457200"/>
          </a:xfrm>
          <a:prstGeom prst="rect">
            <a:avLst/>
          </a:prstGeom>
          <a:noFill/>
          <a:ln w="9525">
            <a:noFill/>
            <a:miter lim="800000"/>
            <a:headEnd/>
            <a:tailEnd/>
          </a:ln>
          <a:effectLst/>
        </p:spPr>
        <p:txBody>
          <a:bodyPr wrap="none">
            <a:spAutoFit/>
          </a:bodyPr>
          <a:lstStyle/>
          <a:p>
            <a:pPr algn="ctr" eaLnBrk="0" hangingPunct="0"/>
            <a:r>
              <a:rPr lang="en-US" sz="2400" b="1" i="1"/>
              <a:t>R</a:t>
            </a:r>
            <a:endParaRPr lang="en-US" sz="2400" b="1">
              <a:latin typeface="Times New Roman" pitchFamily="18" charset="0"/>
              <a:cs typeface="Times New Roman" pitchFamily="18" charset="0"/>
            </a:endParaRPr>
          </a:p>
        </p:txBody>
      </p:sp>
      <p:sp>
        <p:nvSpPr>
          <p:cNvPr id="39" name="Oval 37"/>
          <p:cNvSpPr>
            <a:spLocks noChangeArrowheads="1"/>
          </p:cNvSpPr>
          <p:nvPr/>
        </p:nvSpPr>
        <p:spPr bwMode="auto">
          <a:xfrm>
            <a:off x="4892691" y="3619504"/>
            <a:ext cx="609600" cy="609600"/>
          </a:xfrm>
          <a:prstGeom prst="ellipse">
            <a:avLst/>
          </a:prstGeom>
          <a:noFill/>
          <a:ln w="28575">
            <a:solidFill>
              <a:schemeClr val="tx1"/>
            </a:solidFill>
            <a:round/>
            <a:headEnd/>
            <a:tailEnd/>
          </a:ln>
          <a:effectLst/>
        </p:spPr>
        <p:txBody>
          <a:bodyPr wrap="none" anchor="ctr"/>
          <a:lstStyle/>
          <a:p>
            <a:endParaRPr lang="en-US"/>
          </a:p>
        </p:txBody>
      </p:sp>
      <p:sp>
        <p:nvSpPr>
          <p:cNvPr id="40" name="Text Box 38"/>
          <p:cNvSpPr txBox="1">
            <a:spLocks noChangeArrowheads="1"/>
          </p:cNvSpPr>
          <p:nvPr/>
        </p:nvSpPr>
        <p:spPr bwMode="auto">
          <a:xfrm flipV="1">
            <a:off x="4992704" y="3619504"/>
            <a:ext cx="357187" cy="641350"/>
          </a:xfrm>
          <a:prstGeom prst="rect">
            <a:avLst/>
          </a:prstGeom>
          <a:noFill/>
          <a:ln w="9525">
            <a:noFill/>
            <a:miter lim="800000"/>
            <a:headEnd/>
            <a:tailEnd/>
          </a:ln>
          <a:effectLst/>
        </p:spPr>
        <p:txBody>
          <a:bodyPr wrap="none">
            <a:spAutoFit/>
          </a:bodyPr>
          <a:lstStyle/>
          <a:p>
            <a:pPr eaLnBrk="0" hangingPunct="0">
              <a:lnSpc>
                <a:spcPct val="75000"/>
              </a:lnSpc>
            </a:pPr>
            <a:r>
              <a:rPr lang="en-US" sz="2400" b="1">
                <a:latin typeface="Times New Roman" pitchFamily="18" charset="0"/>
                <a:cs typeface="Times New Roman" pitchFamily="18" charset="0"/>
              </a:rPr>
              <a:t>–</a:t>
            </a:r>
          </a:p>
          <a:p>
            <a:pPr eaLnBrk="0" hangingPunct="0">
              <a:lnSpc>
                <a:spcPct val="75000"/>
              </a:lnSpc>
            </a:pPr>
            <a:r>
              <a:rPr lang="en-US" sz="2400" b="1">
                <a:latin typeface="Times New Roman" pitchFamily="18" charset="0"/>
                <a:cs typeface="Times New Roman" pitchFamily="18" charset="0"/>
              </a:rPr>
              <a:t>+</a:t>
            </a:r>
          </a:p>
        </p:txBody>
      </p:sp>
      <p:sp>
        <p:nvSpPr>
          <p:cNvPr id="41" name="Line 39"/>
          <p:cNvSpPr>
            <a:spLocks noChangeShapeType="1"/>
          </p:cNvSpPr>
          <p:nvPr/>
        </p:nvSpPr>
        <p:spPr bwMode="auto">
          <a:xfrm flipV="1">
            <a:off x="5197491" y="4229104"/>
            <a:ext cx="0" cy="533400"/>
          </a:xfrm>
          <a:prstGeom prst="line">
            <a:avLst/>
          </a:prstGeom>
          <a:noFill/>
          <a:ln w="28575">
            <a:solidFill>
              <a:schemeClr val="tx1"/>
            </a:solidFill>
            <a:round/>
            <a:headEnd/>
            <a:tailEnd/>
          </a:ln>
          <a:effectLst/>
        </p:spPr>
        <p:txBody>
          <a:bodyPr/>
          <a:lstStyle/>
          <a:p>
            <a:endParaRPr lang="en-US"/>
          </a:p>
        </p:txBody>
      </p:sp>
      <p:sp>
        <p:nvSpPr>
          <p:cNvPr id="42" name="Text Box 40"/>
          <p:cNvSpPr txBox="1">
            <a:spLocks noChangeArrowheads="1"/>
          </p:cNvSpPr>
          <p:nvPr/>
        </p:nvSpPr>
        <p:spPr bwMode="auto">
          <a:xfrm>
            <a:off x="6416675" y="3605210"/>
            <a:ext cx="477838" cy="457200"/>
          </a:xfrm>
          <a:prstGeom prst="rect">
            <a:avLst/>
          </a:prstGeom>
          <a:noFill/>
          <a:ln w="9525">
            <a:noFill/>
            <a:miter lim="800000"/>
            <a:headEnd/>
            <a:tailEnd/>
          </a:ln>
          <a:effectLst/>
        </p:spPr>
        <p:txBody>
          <a:bodyPr>
            <a:spAutoFit/>
          </a:bodyPr>
          <a:lstStyle/>
          <a:p>
            <a:pPr algn="ctr" eaLnBrk="0" hangingPunct="0"/>
            <a:r>
              <a:rPr lang="en-US" sz="2400" b="1" i="1"/>
              <a:t>v</a:t>
            </a:r>
            <a:r>
              <a:rPr lang="en-US" sz="2400" b="1" i="1" baseline="-25000"/>
              <a:t>s</a:t>
            </a:r>
            <a:endParaRPr lang="en-US" sz="2400" b="1" i="1">
              <a:latin typeface="Times New Roman" pitchFamily="18" charset="0"/>
              <a:cs typeface="Times New Roman" pitchFamily="18" charset="0"/>
            </a:endParaRPr>
          </a:p>
        </p:txBody>
      </p:sp>
      <p:sp>
        <p:nvSpPr>
          <p:cNvPr id="43" name="Text Box 41"/>
          <p:cNvSpPr txBox="1">
            <a:spLocks noChangeArrowheads="1"/>
          </p:cNvSpPr>
          <p:nvPr/>
        </p:nvSpPr>
        <p:spPr bwMode="auto">
          <a:xfrm>
            <a:off x="6172216" y="3695704"/>
            <a:ext cx="404813" cy="457200"/>
          </a:xfrm>
          <a:prstGeom prst="rect">
            <a:avLst/>
          </a:prstGeom>
          <a:noFill/>
          <a:ln w="9525">
            <a:noFill/>
            <a:miter lim="800000"/>
            <a:headEnd/>
            <a:tailEnd/>
          </a:ln>
          <a:effectLst/>
        </p:spPr>
        <p:txBody>
          <a:bodyPr wrap="none">
            <a:spAutoFit/>
          </a:bodyPr>
          <a:lstStyle/>
          <a:p>
            <a:pPr algn="ctr" eaLnBrk="0" hangingPunct="0"/>
            <a:r>
              <a:rPr lang="en-US" sz="2400" b="1" i="1"/>
              <a:t>C</a:t>
            </a:r>
            <a:endParaRPr lang="en-US" sz="2400" b="1">
              <a:latin typeface="Times New Roman" pitchFamily="18" charset="0"/>
              <a:cs typeface="Times New Roman" pitchFamily="18" charset="0"/>
            </a:endParaRPr>
          </a:p>
        </p:txBody>
      </p:sp>
      <p:sp>
        <p:nvSpPr>
          <p:cNvPr id="44" name="Line 42"/>
          <p:cNvSpPr>
            <a:spLocks noChangeShapeType="1"/>
          </p:cNvSpPr>
          <p:nvPr/>
        </p:nvSpPr>
        <p:spPr bwMode="auto">
          <a:xfrm flipV="1">
            <a:off x="5197491" y="3086104"/>
            <a:ext cx="0" cy="533400"/>
          </a:xfrm>
          <a:prstGeom prst="line">
            <a:avLst/>
          </a:prstGeom>
          <a:noFill/>
          <a:ln w="28575">
            <a:solidFill>
              <a:schemeClr val="tx1"/>
            </a:solidFill>
            <a:round/>
            <a:headEnd/>
            <a:tailEnd/>
          </a:ln>
          <a:effectLst/>
        </p:spPr>
        <p:txBody>
          <a:bodyPr/>
          <a:lstStyle/>
          <a:p>
            <a:endParaRPr lang="en-US"/>
          </a:p>
        </p:txBody>
      </p:sp>
      <p:sp>
        <p:nvSpPr>
          <p:cNvPr id="45" name="Line 43"/>
          <p:cNvSpPr>
            <a:spLocks noChangeShapeType="1"/>
          </p:cNvSpPr>
          <p:nvPr/>
        </p:nvSpPr>
        <p:spPr bwMode="auto">
          <a:xfrm>
            <a:off x="5181616" y="4762504"/>
            <a:ext cx="1676400" cy="0"/>
          </a:xfrm>
          <a:prstGeom prst="line">
            <a:avLst/>
          </a:prstGeom>
          <a:noFill/>
          <a:ln w="28575">
            <a:solidFill>
              <a:schemeClr val="tx1"/>
            </a:solidFill>
            <a:round/>
            <a:headEnd/>
            <a:tailEnd/>
          </a:ln>
          <a:effectLst/>
        </p:spPr>
        <p:txBody>
          <a:bodyPr/>
          <a:lstStyle/>
          <a:p>
            <a:endParaRPr lang="en-US"/>
          </a:p>
        </p:txBody>
      </p:sp>
      <p:grpSp>
        <p:nvGrpSpPr>
          <p:cNvPr id="10" name="Group 44"/>
          <p:cNvGrpSpPr>
            <a:grpSpLocks/>
          </p:cNvGrpSpPr>
          <p:nvPr/>
        </p:nvGrpSpPr>
        <p:grpSpPr bwMode="auto">
          <a:xfrm rot="-5400000">
            <a:off x="5791216" y="2247904"/>
            <a:ext cx="457200" cy="1676400"/>
            <a:chOff x="2736" y="2400"/>
            <a:chExt cx="288" cy="1056"/>
          </a:xfrm>
        </p:grpSpPr>
        <p:sp>
          <p:nvSpPr>
            <p:cNvPr id="47" name="Line 45"/>
            <p:cNvSpPr>
              <a:spLocks noChangeShapeType="1"/>
            </p:cNvSpPr>
            <p:nvPr/>
          </p:nvSpPr>
          <p:spPr bwMode="auto">
            <a:xfrm rot="16200000" flipV="1">
              <a:off x="2784" y="2975"/>
              <a:ext cx="48" cy="144"/>
            </a:xfrm>
            <a:prstGeom prst="line">
              <a:avLst/>
            </a:prstGeom>
            <a:noFill/>
            <a:ln w="28575">
              <a:solidFill>
                <a:schemeClr val="tx1"/>
              </a:solidFill>
              <a:round/>
              <a:headEnd/>
              <a:tailEnd/>
            </a:ln>
            <a:effectLst/>
          </p:spPr>
          <p:txBody>
            <a:bodyPr/>
            <a:lstStyle/>
            <a:p>
              <a:endParaRPr lang="en-US"/>
            </a:p>
          </p:txBody>
        </p:sp>
        <p:sp>
          <p:nvSpPr>
            <p:cNvPr id="48" name="Line 46"/>
            <p:cNvSpPr>
              <a:spLocks noChangeShapeType="1"/>
            </p:cNvSpPr>
            <p:nvPr/>
          </p:nvSpPr>
          <p:spPr bwMode="auto">
            <a:xfrm rot="16200000">
              <a:off x="2856" y="2855"/>
              <a:ext cx="48" cy="288"/>
            </a:xfrm>
            <a:prstGeom prst="line">
              <a:avLst/>
            </a:prstGeom>
            <a:noFill/>
            <a:ln w="28575">
              <a:solidFill>
                <a:schemeClr val="tx1"/>
              </a:solidFill>
              <a:round/>
              <a:headEnd/>
              <a:tailEnd/>
            </a:ln>
            <a:effectLst/>
          </p:spPr>
          <p:txBody>
            <a:bodyPr/>
            <a:lstStyle/>
            <a:p>
              <a:endParaRPr lang="en-US"/>
            </a:p>
          </p:txBody>
        </p:sp>
        <p:sp>
          <p:nvSpPr>
            <p:cNvPr id="49" name="Line 47"/>
            <p:cNvSpPr>
              <a:spLocks noChangeShapeType="1"/>
            </p:cNvSpPr>
            <p:nvPr/>
          </p:nvSpPr>
          <p:spPr bwMode="auto">
            <a:xfrm rot="16200000">
              <a:off x="2856" y="2760"/>
              <a:ext cx="48" cy="288"/>
            </a:xfrm>
            <a:prstGeom prst="line">
              <a:avLst/>
            </a:prstGeom>
            <a:noFill/>
            <a:ln w="28575">
              <a:solidFill>
                <a:schemeClr val="tx1"/>
              </a:solidFill>
              <a:round/>
              <a:headEnd/>
              <a:tailEnd/>
            </a:ln>
            <a:effectLst/>
          </p:spPr>
          <p:txBody>
            <a:bodyPr/>
            <a:lstStyle/>
            <a:p>
              <a:endParaRPr lang="en-US"/>
            </a:p>
          </p:txBody>
        </p:sp>
        <p:sp>
          <p:nvSpPr>
            <p:cNvPr id="50" name="Line 48"/>
            <p:cNvSpPr>
              <a:spLocks noChangeShapeType="1"/>
            </p:cNvSpPr>
            <p:nvPr/>
          </p:nvSpPr>
          <p:spPr bwMode="auto">
            <a:xfrm rot="16200000" flipV="1">
              <a:off x="2856" y="2807"/>
              <a:ext cx="48" cy="288"/>
            </a:xfrm>
            <a:prstGeom prst="line">
              <a:avLst/>
            </a:prstGeom>
            <a:noFill/>
            <a:ln w="28575">
              <a:solidFill>
                <a:schemeClr val="tx1"/>
              </a:solidFill>
              <a:round/>
              <a:headEnd/>
              <a:tailEnd/>
            </a:ln>
            <a:effectLst/>
          </p:spPr>
          <p:txBody>
            <a:bodyPr/>
            <a:lstStyle/>
            <a:p>
              <a:endParaRPr lang="en-US"/>
            </a:p>
          </p:txBody>
        </p:sp>
        <p:sp>
          <p:nvSpPr>
            <p:cNvPr id="51" name="Line 49"/>
            <p:cNvSpPr>
              <a:spLocks noChangeShapeType="1"/>
            </p:cNvSpPr>
            <p:nvPr/>
          </p:nvSpPr>
          <p:spPr bwMode="auto">
            <a:xfrm rot="16200000">
              <a:off x="2856" y="2663"/>
              <a:ext cx="48" cy="288"/>
            </a:xfrm>
            <a:prstGeom prst="line">
              <a:avLst/>
            </a:prstGeom>
            <a:noFill/>
            <a:ln w="28575">
              <a:solidFill>
                <a:schemeClr val="tx1"/>
              </a:solidFill>
              <a:round/>
              <a:headEnd/>
              <a:tailEnd/>
            </a:ln>
            <a:effectLst/>
          </p:spPr>
          <p:txBody>
            <a:bodyPr/>
            <a:lstStyle/>
            <a:p>
              <a:endParaRPr lang="en-US"/>
            </a:p>
          </p:txBody>
        </p:sp>
        <p:sp>
          <p:nvSpPr>
            <p:cNvPr id="52" name="Line 50"/>
            <p:cNvSpPr>
              <a:spLocks noChangeShapeType="1"/>
            </p:cNvSpPr>
            <p:nvPr/>
          </p:nvSpPr>
          <p:spPr bwMode="auto">
            <a:xfrm rot="16200000" flipV="1">
              <a:off x="2856" y="2711"/>
              <a:ext cx="48" cy="288"/>
            </a:xfrm>
            <a:prstGeom prst="line">
              <a:avLst/>
            </a:prstGeom>
            <a:noFill/>
            <a:ln w="28575">
              <a:solidFill>
                <a:schemeClr val="tx1"/>
              </a:solidFill>
              <a:round/>
              <a:headEnd/>
              <a:tailEnd/>
            </a:ln>
            <a:effectLst/>
          </p:spPr>
          <p:txBody>
            <a:bodyPr/>
            <a:lstStyle/>
            <a:p>
              <a:endParaRPr lang="en-US"/>
            </a:p>
          </p:txBody>
        </p:sp>
        <p:sp>
          <p:nvSpPr>
            <p:cNvPr id="53" name="Line 51"/>
            <p:cNvSpPr>
              <a:spLocks noChangeShapeType="1"/>
            </p:cNvSpPr>
            <p:nvPr/>
          </p:nvSpPr>
          <p:spPr bwMode="auto">
            <a:xfrm rot="16200000" flipV="1">
              <a:off x="2928" y="2687"/>
              <a:ext cx="48" cy="144"/>
            </a:xfrm>
            <a:prstGeom prst="line">
              <a:avLst/>
            </a:prstGeom>
            <a:noFill/>
            <a:ln w="28575">
              <a:solidFill>
                <a:schemeClr val="tx1"/>
              </a:solidFill>
              <a:round/>
              <a:headEnd/>
              <a:tailEnd/>
            </a:ln>
            <a:effectLst/>
          </p:spPr>
          <p:txBody>
            <a:bodyPr/>
            <a:lstStyle/>
            <a:p>
              <a:endParaRPr lang="en-US"/>
            </a:p>
          </p:txBody>
        </p:sp>
        <p:sp>
          <p:nvSpPr>
            <p:cNvPr id="54" name="Line 52"/>
            <p:cNvSpPr>
              <a:spLocks noChangeShapeType="1"/>
            </p:cNvSpPr>
            <p:nvPr/>
          </p:nvSpPr>
          <p:spPr bwMode="auto">
            <a:xfrm rot="16200000">
              <a:off x="2712" y="2568"/>
              <a:ext cx="335" cy="0"/>
            </a:xfrm>
            <a:prstGeom prst="line">
              <a:avLst/>
            </a:prstGeom>
            <a:noFill/>
            <a:ln w="28575">
              <a:solidFill>
                <a:schemeClr val="tx1"/>
              </a:solidFill>
              <a:round/>
              <a:headEnd/>
              <a:tailEnd/>
            </a:ln>
            <a:effectLst/>
          </p:spPr>
          <p:txBody>
            <a:bodyPr/>
            <a:lstStyle/>
            <a:p>
              <a:endParaRPr lang="en-US"/>
            </a:p>
          </p:txBody>
        </p:sp>
        <p:sp>
          <p:nvSpPr>
            <p:cNvPr id="55" name="Line 53"/>
            <p:cNvSpPr>
              <a:spLocks noChangeShapeType="1"/>
            </p:cNvSpPr>
            <p:nvPr/>
          </p:nvSpPr>
          <p:spPr bwMode="auto">
            <a:xfrm rot="16200000">
              <a:off x="2687" y="3264"/>
              <a:ext cx="385" cy="0"/>
            </a:xfrm>
            <a:prstGeom prst="line">
              <a:avLst/>
            </a:prstGeom>
            <a:noFill/>
            <a:ln w="28575">
              <a:solidFill>
                <a:schemeClr val="tx1"/>
              </a:solidFill>
              <a:round/>
              <a:headEnd/>
              <a:tailEnd/>
            </a:ln>
            <a:effectLst/>
          </p:spPr>
          <p:txBody>
            <a:bodyPr/>
            <a:lstStyle/>
            <a:p>
              <a:endParaRPr lang="en-US"/>
            </a:p>
          </p:txBody>
        </p:sp>
      </p:grpSp>
      <p:sp>
        <p:nvSpPr>
          <p:cNvPr id="56" name="Text Box 54"/>
          <p:cNvSpPr txBox="1">
            <a:spLocks noChangeArrowheads="1"/>
          </p:cNvSpPr>
          <p:nvPr/>
        </p:nvSpPr>
        <p:spPr bwMode="auto">
          <a:xfrm>
            <a:off x="5791216" y="2400304"/>
            <a:ext cx="404813" cy="457200"/>
          </a:xfrm>
          <a:prstGeom prst="rect">
            <a:avLst/>
          </a:prstGeom>
          <a:noFill/>
          <a:ln w="9525">
            <a:noFill/>
            <a:miter lim="800000"/>
            <a:headEnd/>
            <a:tailEnd/>
          </a:ln>
          <a:effectLst/>
        </p:spPr>
        <p:txBody>
          <a:bodyPr wrap="none">
            <a:spAutoFit/>
          </a:bodyPr>
          <a:lstStyle/>
          <a:p>
            <a:pPr algn="ctr" eaLnBrk="0" hangingPunct="0"/>
            <a:r>
              <a:rPr lang="en-US" sz="2400" b="1" i="1"/>
              <a:t>R</a:t>
            </a:r>
            <a:endParaRPr lang="en-US" sz="2400" b="1">
              <a:latin typeface="Times New Roman" pitchFamily="18" charset="0"/>
              <a:cs typeface="Times New Roman" pitchFamily="18" charset="0"/>
            </a:endParaRPr>
          </a:p>
        </p:txBody>
      </p:sp>
      <p:grpSp>
        <p:nvGrpSpPr>
          <p:cNvPr id="28" name="Group 55"/>
          <p:cNvGrpSpPr>
            <a:grpSpLocks/>
          </p:cNvGrpSpPr>
          <p:nvPr/>
        </p:nvGrpSpPr>
        <p:grpSpPr bwMode="auto">
          <a:xfrm>
            <a:off x="6553216" y="4000504"/>
            <a:ext cx="609600" cy="76200"/>
            <a:chOff x="4896" y="2208"/>
            <a:chExt cx="384" cy="48"/>
          </a:xfrm>
        </p:grpSpPr>
        <p:sp>
          <p:nvSpPr>
            <p:cNvPr id="58" name="Arc 56"/>
            <p:cNvSpPr>
              <a:spLocks/>
            </p:cNvSpPr>
            <p:nvPr/>
          </p:nvSpPr>
          <p:spPr bwMode="auto">
            <a:xfrm>
              <a:off x="5088" y="2208"/>
              <a:ext cx="192"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p>
          </p:txBody>
        </p:sp>
        <p:sp>
          <p:nvSpPr>
            <p:cNvPr id="59" name="Arc 57"/>
            <p:cNvSpPr>
              <a:spLocks/>
            </p:cNvSpPr>
            <p:nvPr/>
          </p:nvSpPr>
          <p:spPr bwMode="auto">
            <a:xfrm flipH="1">
              <a:off x="4896" y="2208"/>
              <a:ext cx="192"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p>
          </p:txBody>
        </p:sp>
      </p:grpSp>
      <p:sp>
        <p:nvSpPr>
          <p:cNvPr id="60" name="Line 58"/>
          <p:cNvSpPr>
            <a:spLocks noChangeShapeType="1"/>
          </p:cNvSpPr>
          <p:nvPr/>
        </p:nvSpPr>
        <p:spPr bwMode="auto">
          <a:xfrm>
            <a:off x="6553216" y="3848104"/>
            <a:ext cx="609600" cy="0"/>
          </a:xfrm>
          <a:prstGeom prst="line">
            <a:avLst/>
          </a:prstGeom>
          <a:noFill/>
          <a:ln w="28575">
            <a:solidFill>
              <a:schemeClr val="tx1"/>
            </a:solidFill>
            <a:round/>
            <a:headEnd/>
            <a:tailEnd/>
          </a:ln>
          <a:effectLst/>
        </p:spPr>
        <p:txBody>
          <a:bodyPr/>
          <a:lstStyle/>
          <a:p>
            <a:endParaRPr lang="en-US"/>
          </a:p>
        </p:txBody>
      </p:sp>
      <p:sp>
        <p:nvSpPr>
          <p:cNvPr id="61" name="Line 59"/>
          <p:cNvSpPr>
            <a:spLocks noChangeShapeType="1"/>
          </p:cNvSpPr>
          <p:nvPr/>
        </p:nvSpPr>
        <p:spPr bwMode="auto">
          <a:xfrm>
            <a:off x="6858016" y="3086104"/>
            <a:ext cx="0" cy="762000"/>
          </a:xfrm>
          <a:prstGeom prst="line">
            <a:avLst/>
          </a:prstGeom>
          <a:noFill/>
          <a:ln w="28575">
            <a:solidFill>
              <a:schemeClr val="tx1"/>
            </a:solidFill>
            <a:round/>
            <a:headEnd/>
            <a:tailEnd/>
          </a:ln>
          <a:effectLst/>
        </p:spPr>
        <p:txBody>
          <a:bodyPr/>
          <a:lstStyle/>
          <a:p>
            <a:endParaRPr lang="en-US"/>
          </a:p>
        </p:txBody>
      </p:sp>
      <p:sp>
        <p:nvSpPr>
          <p:cNvPr id="62" name="Line 60"/>
          <p:cNvSpPr>
            <a:spLocks noChangeShapeType="1"/>
          </p:cNvSpPr>
          <p:nvPr/>
        </p:nvSpPr>
        <p:spPr bwMode="auto">
          <a:xfrm flipH="1">
            <a:off x="6858016" y="4000504"/>
            <a:ext cx="0" cy="762000"/>
          </a:xfrm>
          <a:prstGeom prst="line">
            <a:avLst/>
          </a:prstGeom>
          <a:noFill/>
          <a:ln w="28575">
            <a:solidFill>
              <a:schemeClr val="tx1"/>
            </a:solidFill>
            <a:round/>
            <a:headEnd/>
            <a:tailEnd/>
          </a:ln>
          <a:effectLst/>
        </p:spPr>
        <p:txBody>
          <a:bodyPr/>
          <a:lstStyle/>
          <a:p>
            <a:endParaRPr lang="en-US"/>
          </a:p>
        </p:txBody>
      </p:sp>
      <p:sp>
        <p:nvSpPr>
          <p:cNvPr id="63" name="Text Box 61"/>
          <p:cNvSpPr txBox="1">
            <a:spLocks noChangeArrowheads="1"/>
          </p:cNvSpPr>
          <p:nvPr/>
        </p:nvSpPr>
        <p:spPr bwMode="auto">
          <a:xfrm>
            <a:off x="2857496" y="3371848"/>
            <a:ext cx="268287" cy="457200"/>
          </a:xfrm>
          <a:prstGeom prst="rect">
            <a:avLst/>
          </a:prstGeom>
          <a:noFill/>
          <a:ln w="9525">
            <a:noFill/>
            <a:miter lim="800000"/>
            <a:headEnd/>
            <a:tailEnd/>
          </a:ln>
          <a:effectLst/>
        </p:spPr>
        <p:txBody>
          <a:bodyPr wrap="none">
            <a:spAutoFit/>
          </a:bodyPr>
          <a:lstStyle/>
          <a:p>
            <a:pPr algn="ctr" eaLnBrk="0" hangingPunct="0"/>
            <a:r>
              <a:rPr lang="en-US" sz="2400" b="1" i="1">
                <a:solidFill>
                  <a:srgbClr val="FF0000"/>
                </a:solidFill>
              </a:rPr>
              <a:t>i</a:t>
            </a:r>
            <a:endParaRPr lang="en-US" sz="2400" b="1">
              <a:solidFill>
                <a:srgbClr val="FF0000"/>
              </a:solidFill>
              <a:latin typeface="Times New Roman" pitchFamily="18" charset="0"/>
              <a:cs typeface="Times New Roman" pitchFamily="18" charset="0"/>
            </a:endParaRPr>
          </a:p>
        </p:txBody>
      </p:sp>
      <p:sp>
        <p:nvSpPr>
          <p:cNvPr id="64" name="Line 62"/>
          <p:cNvSpPr>
            <a:spLocks noChangeShapeType="1"/>
          </p:cNvSpPr>
          <p:nvPr/>
        </p:nvSpPr>
        <p:spPr bwMode="auto">
          <a:xfrm flipH="1">
            <a:off x="3086096" y="3600448"/>
            <a:ext cx="304800" cy="0"/>
          </a:xfrm>
          <a:prstGeom prst="line">
            <a:avLst/>
          </a:prstGeom>
          <a:noFill/>
          <a:ln w="9525">
            <a:solidFill>
              <a:srgbClr val="FF0000"/>
            </a:solidFill>
            <a:round/>
            <a:headEnd type="triangle" w="lg" len="med"/>
            <a:tailEnd/>
          </a:ln>
          <a:effectLst/>
        </p:spPr>
        <p:txBody>
          <a:bodyPr/>
          <a:lstStyle/>
          <a:p>
            <a:endParaRPr lang="en-US"/>
          </a:p>
        </p:txBody>
      </p:sp>
      <p:sp>
        <p:nvSpPr>
          <p:cNvPr id="65" name="Text Box 63"/>
          <p:cNvSpPr txBox="1">
            <a:spLocks noChangeArrowheads="1"/>
          </p:cNvSpPr>
          <p:nvPr/>
        </p:nvSpPr>
        <p:spPr bwMode="auto">
          <a:xfrm>
            <a:off x="5715016" y="3314704"/>
            <a:ext cx="268288" cy="457200"/>
          </a:xfrm>
          <a:prstGeom prst="rect">
            <a:avLst/>
          </a:prstGeom>
          <a:noFill/>
          <a:ln w="9525">
            <a:noFill/>
            <a:miter lim="800000"/>
            <a:headEnd/>
            <a:tailEnd/>
          </a:ln>
          <a:effectLst/>
        </p:spPr>
        <p:txBody>
          <a:bodyPr wrap="none">
            <a:spAutoFit/>
          </a:bodyPr>
          <a:lstStyle/>
          <a:p>
            <a:pPr algn="ctr" eaLnBrk="0" hangingPunct="0"/>
            <a:r>
              <a:rPr lang="en-US" sz="2400" b="1" i="1">
                <a:solidFill>
                  <a:srgbClr val="FF0000"/>
                </a:solidFill>
              </a:rPr>
              <a:t>i</a:t>
            </a:r>
            <a:endParaRPr lang="en-US" sz="2400" b="1">
              <a:solidFill>
                <a:srgbClr val="FF0000"/>
              </a:solidFill>
              <a:latin typeface="Times New Roman" pitchFamily="18" charset="0"/>
              <a:cs typeface="Times New Roman" pitchFamily="18" charset="0"/>
            </a:endParaRPr>
          </a:p>
        </p:txBody>
      </p:sp>
      <p:sp>
        <p:nvSpPr>
          <p:cNvPr id="66" name="Line 64"/>
          <p:cNvSpPr>
            <a:spLocks noChangeShapeType="1"/>
          </p:cNvSpPr>
          <p:nvPr/>
        </p:nvSpPr>
        <p:spPr bwMode="auto">
          <a:xfrm flipH="1">
            <a:off x="5943616" y="3543304"/>
            <a:ext cx="304800" cy="0"/>
          </a:xfrm>
          <a:prstGeom prst="line">
            <a:avLst/>
          </a:prstGeom>
          <a:noFill/>
          <a:ln w="9525">
            <a:solidFill>
              <a:srgbClr val="FF0000"/>
            </a:solidFill>
            <a:round/>
            <a:headEnd type="triangle" w="lg" len="med"/>
            <a:tailEnd/>
          </a:ln>
          <a:effectLst/>
        </p:spPr>
        <p:txBody>
          <a:bodyPr/>
          <a:lstStyle/>
          <a:p>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428596" y="1071546"/>
            <a:ext cx="8008200" cy="4214842"/>
          </a:xfrm>
          <a:prstGeom prst="rect">
            <a:avLst/>
          </a:prstGeom>
          <a:noFill/>
          <a:ln w="9525">
            <a:noFill/>
            <a:miter lim="800000"/>
            <a:headEnd/>
            <a:tailEnd/>
          </a:ln>
          <a:effectLst/>
        </p:spPr>
      </p:pic>
      <p:sp>
        <p:nvSpPr>
          <p:cNvPr id="5" name="TextBox 4"/>
          <p:cNvSpPr txBox="1"/>
          <p:nvPr/>
        </p:nvSpPr>
        <p:spPr>
          <a:xfrm>
            <a:off x="642910" y="428604"/>
            <a:ext cx="2972289" cy="400110"/>
          </a:xfrm>
          <a:prstGeom prst="rect">
            <a:avLst/>
          </a:prstGeom>
          <a:noFill/>
        </p:spPr>
        <p:txBody>
          <a:bodyPr wrap="none" rtlCol="0">
            <a:spAutoFit/>
          </a:bodyPr>
          <a:lstStyle/>
          <a:p>
            <a:r>
              <a:rPr lang="en-IN" sz="2000" dirty="0" smtClean="0">
                <a:latin typeface="Times New Roman" pitchFamily="18" charset="0"/>
                <a:cs typeface="Times New Roman" pitchFamily="18" charset="0"/>
              </a:rPr>
              <a:t>The source free RC circuit:</a:t>
            </a:r>
            <a:endParaRPr lang="en-US" sz="2000" dirty="0">
              <a:latin typeface="Times New Roman" pitchFamily="18" charset="0"/>
              <a:cs typeface="Times New Roman" pitchFamily="18" charset="0"/>
            </a:endParaRPr>
          </a:p>
        </p:txBody>
      </p:sp>
      <p:sp>
        <p:nvSpPr>
          <p:cNvPr id="6" name="TextBox 5"/>
          <p:cNvSpPr txBox="1"/>
          <p:nvPr/>
        </p:nvSpPr>
        <p:spPr>
          <a:xfrm>
            <a:off x="1643042" y="5529220"/>
            <a:ext cx="5269969" cy="400110"/>
          </a:xfrm>
          <a:prstGeom prst="rect">
            <a:avLst/>
          </a:prstGeom>
          <a:noFill/>
        </p:spPr>
        <p:txBody>
          <a:bodyPr wrap="none" rtlCol="0">
            <a:spAutoFit/>
          </a:bodyPr>
          <a:lstStyle/>
          <a:p>
            <a:pPr algn="ctr"/>
            <a:r>
              <a:rPr lang="en-IN" sz="2000" dirty="0" smtClean="0">
                <a:latin typeface="Times New Roman" pitchFamily="18" charset="0"/>
                <a:cs typeface="Times New Roman" pitchFamily="18" charset="0"/>
              </a:rPr>
              <a:t>(Vo is the initial voltage across Capacitor at t = 0)</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383947" y="928670"/>
            <a:ext cx="8495764" cy="50720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250056" y="714356"/>
            <a:ext cx="8893944" cy="5429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291908" y="785794"/>
            <a:ext cx="8637810" cy="47149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207689" y="357166"/>
            <a:ext cx="8637015" cy="51435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LVDT application"/>
          <p:cNvPicPr>
            <a:picLocks noChangeAspect="1" noChangeArrowheads="1"/>
          </p:cNvPicPr>
          <p:nvPr/>
        </p:nvPicPr>
        <p:blipFill>
          <a:blip r:embed="rId2" cstate="print"/>
          <a:srcRect/>
          <a:stretch>
            <a:fillRect/>
          </a:stretch>
        </p:blipFill>
        <p:spPr bwMode="auto">
          <a:xfrm>
            <a:off x="500034" y="714356"/>
            <a:ext cx="2800350" cy="2638426"/>
          </a:xfrm>
          <a:prstGeom prst="rect">
            <a:avLst/>
          </a:prstGeom>
          <a:noFill/>
        </p:spPr>
      </p:pic>
      <p:pic>
        <p:nvPicPr>
          <p:cNvPr id="56324" name="Picture 4" descr="Magnetostrictive patch sensor system for battery-less real-time measurement  of torsional vibrations of rotating shafts - ScienceDirect"/>
          <p:cNvPicPr>
            <a:picLocks noChangeAspect="1" noChangeArrowheads="1"/>
          </p:cNvPicPr>
          <p:nvPr/>
        </p:nvPicPr>
        <p:blipFill>
          <a:blip r:embed="rId3" cstate="print"/>
          <a:srcRect/>
          <a:stretch>
            <a:fillRect/>
          </a:stretch>
        </p:blipFill>
        <p:spPr bwMode="auto">
          <a:xfrm>
            <a:off x="3286116" y="2928934"/>
            <a:ext cx="4743450" cy="3181350"/>
          </a:xfrm>
          <a:prstGeom prst="rect">
            <a:avLst/>
          </a:prstGeom>
          <a:ln>
            <a:noFill/>
          </a:ln>
          <a:effectLst>
            <a:softEdge rad="112500"/>
          </a:effectLst>
        </p:spPr>
      </p:pic>
      <p:pic>
        <p:nvPicPr>
          <p:cNvPr id="56326" name="Picture 6" descr="Photovoltaic cell - Energy Education"/>
          <p:cNvPicPr>
            <a:picLocks noChangeAspect="1" noChangeArrowheads="1"/>
          </p:cNvPicPr>
          <p:nvPr/>
        </p:nvPicPr>
        <p:blipFill>
          <a:blip r:embed="rId4" cstate="print"/>
          <a:srcRect/>
          <a:stretch>
            <a:fillRect/>
          </a:stretch>
        </p:blipFill>
        <p:spPr bwMode="auto">
          <a:xfrm>
            <a:off x="5000628" y="214290"/>
            <a:ext cx="3071834" cy="2380672"/>
          </a:xfrm>
          <a:prstGeom prst="rect">
            <a:avLst/>
          </a:prstGeom>
          <a:noFill/>
        </p:spPr>
      </p:pic>
      <p:sp>
        <p:nvSpPr>
          <p:cNvPr id="5" name="TextBox 4"/>
          <p:cNvSpPr txBox="1"/>
          <p:nvPr/>
        </p:nvSpPr>
        <p:spPr>
          <a:xfrm>
            <a:off x="357158" y="3357562"/>
            <a:ext cx="2529347" cy="369332"/>
          </a:xfrm>
          <a:prstGeom prst="rect">
            <a:avLst/>
          </a:prstGeom>
          <a:noFill/>
        </p:spPr>
        <p:txBody>
          <a:bodyPr wrap="none" rtlCol="0">
            <a:spAutoFit/>
          </a:bodyPr>
          <a:lstStyle/>
          <a:p>
            <a:r>
              <a:rPr lang="en-IN" dirty="0" smtClean="0"/>
              <a:t>Typical application to LVDT</a:t>
            </a:r>
            <a:endParaRPr lang="en-US" dirty="0"/>
          </a:p>
        </p:txBody>
      </p:sp>
      <p:sp>
        <p:nvSpPr>
          <p:cNvPr id="6" name="TextBox 5"/>
          <p:cNvSpPr txBox="1"/>
          <p:nvPr/>
        </p:nvSpPr>
        <p:spPr>
          <a:xfrm>
            <a:off x="4143372" y="6143644"/>
            <a:ext cx="3086422" cy="369332"/>
          </a:xfrm>
          <a:prstGeom prst="rect">
            <a:avLst/>
          </a:prstGeom>
          <a:noFill/>
        </p:spPr>
        <p:txBody>
          <a:bodyPr wrap="none" rtlCol="0">
            <a:spAutoFit/>
          </a:bodyPr>
          <a:lstStyle/>
          <a:p>
            <a:r>
              <a:rPr lang="en-IN" dirty="0" smtClean="0"/>
              <a:t>Typical application to strain gauge</a:t>
            </a:r>
            <a:endParaRPr lang="en-US" dirty="0"/>
          </a:p>
        </p:txBody>
      </p:sp>
      <p:sp>
        <p:nvSpPr>
          <p:cNvPr id="7" name="TextBox 6"/>
          <p:cNvSpPr txBox="1"/>
          <p:nvPr/>
        </p:nvSpPr>
        <p:spPr>
          <a:xfrm>
            <a:off x="5572132" y="2571744"/>
            <a:ext cx="1694438" cy="369332"/>
          </a:xfrm>
          <a:prstGeom prst="rect">
            <a:avLst/>
          </a:prstGeom>
          <a:noFill/>
        </p:spPr>
        <p:txBody>
          <a:bodyPr wrap="none" rtlCol="0">
            <a:spAutoFit/>
          </a:bodyPr>
          <a:lstStyle/>
          <a:p>
            <a:r>
              <a:rPr lang="en-IN" dirty="0" smtClean="0"/>
              <a:t>Solar Photovoltaic</a:t>
            </a:r>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252663" y="341442"/>
            <a:ext cx="8534179" cy="49401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133738" y="290318"/>
            <a:ext cx="8655873" cy="54246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244923" y="500042"/>
            <a:ext cx="8767265" cy="49101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108678" y="785794"/>
            <a:ext cx="8821040" cy="50720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642918"/>
            <a:ext cx="3098092" cy="1200329"/>
          </a:xfrm>
          <a:prstGeom prst="rect">
            <a:avLst/>
          </a:prstGeom>
          <a:noFill/>
        </p:spPr>
        <p:txBody>
          <a:bodyPr wrap="none" rtlCol="0">
            <a:spAutoFit/>
          </a:bodyPr>
          <a:lstStyle/>
          <a:p>
            <a:r>
              <a:rPr lang="en-IN" dirty="0" smtClean="0"/>
              <a:t>Step response of first order circuit:</a:t>
            </a:r>
          </a:p>
          <a:p>
            <a:endParaRPr lang="en-IN" dirty="0" smtClean="0"/>
          </a:p>
          <a:p>
            <a:pPr marL="342900" indent="-342900">
              <a:buAutoNum type="alphaLcParenBoth"/>
            </a:pPr>
            <a:r>
              <a:rPr lang="en-IN" dirty="0" smtClean="0"/>
              <a:t>Series R-C circuit</a:t>
            </a:r>
          </a:p>
          <a:p>
            <a:pPr marL="342900" indent="-342900"/>
            <a:r>
              <a:rPr lang="en-IN" dirty="0" smtClean="0"/>
              <a:t> </a:t>
            </a:r>
            <a:endParaRPr lang="en-US" dirty="0"/>
          </a:p>
        </p:txBody>
      </p:sp>
      <p:sp>
        <p:nvSpPr>
          <p:cNvPr id="28674" name="AutoShape 2" descr="RC step response | Spinning Number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6" name="AutoShape 4" descr="RC step response | Spinning Number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78" name="AutoShape 6" descr="RC step response | Spinning Number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80" name="AutoShape 8" descr="RC step response | Spinning Number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8682" name="AutoShape 10" descr="RC step response | Spinning Number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684" name="Picture 12" descr="EE281-Electric Circuits"/>
          <p:cNvPicPr>
            <a:picLocks noChangeAspect="1" noChangeArrowheads="1"/>
          </p:cNvPicPr>
          <p:nvPr/>
        </p:nvPicPr>
        <p:blipFill>
          <a:blip r:embed="rId3" cstate="print"/>
          <a:srcRect/>
          <a:stretch>
            <a:fillRect/>
          </a:stretch>
        </p:blipFill>
        <p:spPr bwMode="auto">
          <a:xfrm>
            <a:off x="428596" y="1928802"/>
            <a:ext cx="2827010" cy="2071702"/>
          </a:xfrm>
          <a:prstGeom prst="rect">
            <a:avLst/>
          </a:prstGeom>
          <a:noFill/>
        </p:spPr>
      </p:pic>
      <p:sp>
        <p:nvSpPr>
          <p:cNvPr id="11" name="TextBox 10"/>
          <p:cNvSpPr txBox="1"/>
          <p:nvPr/>
        </p:nvSpPr>
        <p:spPr>
          <a:xfrm>
            <a:off x="3571868" y="1785926"/>
            <a:ext cx="5536067" cy="2862322"/>
          </a:xfrm>
          <a:prstGeom prst="rect">
            <a:avLst/>
          </a:prstGeom>
          <a:noFill/>
        </p:spPr>
        <p:txBody>
          <a:bodyPr wrap="none" rtlCol="0">
            <a:spAutoFit/>
          </a:bodyPr>
          <a:lstStyle/>
          <a:p>
            <a:r>
              <a:rPr lang="en-IN" dirty="0" smtClean="0"/>
              <a:t>V(t) = </a:t>
            </a:r>
            <a:r>
              <a:rPr lang="en-IN" dirty="0" err="1" smtClean="0"/>
              <a:t>Vss</a:t>
            </a:r>
            <a:r>
              <a:rPr lang="en-IN" dirty="0" smtClean="0"/>
              <a:t>(t) + </a:t>
            </a:r>
            <a:r>
              <a:rPr lang="en-IN" dirty="0" err="1" smtClean="0"/>
              <a:t>Vtr</a:t>
            </a:r>
            <a:r>
              <a:rPr lang="en-IN" dirty="0" smtClean="0"/>
              <a:t>(t)</a:t>
            </a:r>
          </a:p>
          <a:p>
            <a:endParaRPr lang="en-IN" dirty="0" smtClean="0"/>
          </a:p>
          <a:p>
            <a:r>
              <a:rPr lang="en-IN" dirty="0" smtClean="0"/>
              <a:t>V(t) = V(∞)  + [  V(0) – V(∞) ] </a:t>
            </a:r>
          </a:p>
          <a:p>
            <a:endParaRPr lang="en-IN" dirty="0" smtClean="0"/>
          </a:p>
          <a:p>
            <a:r>
              <a:rPr lang="en-IN" dirty="0" smtClean="0"/>
              <a:t>Where :</a:t>
            </a:r>
          </a:p>
          <a:p>
            <a:r>
              <a:rPr lang="en-IN" dirty="0" smtClean="0"/>
              <a:t>               V(0) – Voltage across capacitor before switch operation</a:t>
            </a:r>
          </a:p>
          <a:p>
            <a:r>
              <a:rPr lang="en-IN" dirty="0" smtClean="0"/>
              <a:t>              and steady state.</a:t>
            </a:r>
          </a:p>
          <a:p>
            <a:r>
              <a:rPr lang="en-IN" dirty="0" smtClean="0"/>
              <a:t>               V(∞) – Voltage across capacitor after switch operations </a:t>
            </a:r>
          </a:p>
          <a:p>
            <a:r>
              <a:rPr lang="en-IN" dirty="0" smtClean="0"/>
              <a:t>               and steady state. </a:t>
            </a:r>
          </a:p>
          <a:p>
            <a:r>
              <a:rPr lang="en-IN" dirty="0" smtClean="0"/>
              <a:t>               T = RC, time constant</a:t>
            </a:r>
            <a:endParaRPr lang="en-US" dirty="0"/>
          </a:p>
        </p:txBody>
      </p:sp>
      <p:sp>
        <p:nvSpPr>
          <p:cNvPr id="28686"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8685" name="Object 13"/>
          <p:cNvGraphicFramePr>
            <a:graphicFrameLocks noChangeAspect="1"/>
          </p:cNvGraphicFramePr>
          <p:nvPr/>
        </p:nvGraphicFramePr>
        <p:xfrm>
          <a:off x="6215074" y="2071678"/>
          <a:ext cx="714302" cy="571480"/>
        </p:xfrm>
        <a:graphic>
          <a:graphicData uri="http://schemas.openxmlformats.org/presentationml/2006/ole">
            <p:oleObj spid="_x0000_s77826" name="Equation" r:id="rId4" imgW="266469" imgH="342603" progId="">
              <p:embed/>
            </p:oleObj>
          </a:graphicData>
        </a:graphic>
      </p:graphicFrame>
      <p:sp>
        <p:nvSpPr>
          <p:cNvPr id="14" name="TextBox 13"/>
          <p:cNvSpPr txBox="1"/>
          <p:nvPr/>
        </p:nvSpPr>
        <p:spPr>
          <a:xfrm>
            <a:off x="785786" y="4532194"/>
            <a:ext cx="2998450" cy="1754326"/>
          </a:xfrm>
          <a:prstGeom prst="rect">
            <a:avLst/>
          </a:prstGeom>
          <a:noFill/>
        </p:spPr>
        <p:txBody>
          <a:bodyPr wrap="none" rtlCol="0">
            <a:spAutoFit/>
          </a:bodyPr>
          <a:lstStyle/>
          <a:p>
            <a:r>
              <a:rPr lang="en-IN" dirty="0" smtClean="0">
                <a:solidFill>
                  <a:srgbClr val="FF0000"/>
                </a:solidFill>
              </a:rPr>
              <a:t>Case 1</a:t>
            </a:r>
            <a:r>
              <a:rPr lang="en-IN" dirty="0" smtClean="0"/>
              <a:t>: Without initial condition: </a:t>
            </a:r>
          </a:p>
          <a:p>
            <a:r>
              <a:rPr lang="en-IN" dirty="0" smtClean="0"/>
              <a:t>              V(0) = 0</a:t>
            </a:r>
          </a:p>
          <a:p>
            <a:endParaRPr lang="en-IN" dirty="0" smtClean="0"/>
          </a:p>
          <a:p>
            <a:r>
              <a:rPr lang="en-IN" dirty="0" smtClean="0"/>
              <a:t>V(t) = Vs [1 -              ]</a:t>
            </a:r>
          </a:p>
          <a:p>
            <a:endParaRPr lang="en-IN" dirty="0" smtClean="0"/>
          </a:p>
          <a:p>
            <a:r>
              <a:rPr lang="en-IN" dirty="0" err="1" smtClean="0"/>
              <a:t>Ic</a:t>
            </a:r>
            <a:r>
              <a:rPr lang="en-IN" dirty="0" smtClean="0"/>
              <a:t> (t) = (Vs / R ) [1 -                ]</a:t>
            </a:r>
            <a:endParaRPr lang="en-US" dirty="0"/>
          </a:p>
        </p:txBody>
      </p:sp>
      <p:pic>
        <p:nvPicPr>
          <p:cNvPr id="17" name="Picture 16" descr="First order circuits - VOER"/>
          <p:cNvPicPr>
            <a:picLocks noChangeAspect="1" noChangeArrowheads="1"/>
          </p:cNvPicPr>
          <p:nvPr/>
        </p:nvPicPr>
        <p:blipFill>
          <a:blip r:embed="rId5" cstate="print"/>
          <a:srcRect b="56451"/>
          <a:stretch>
            <a:fillRect/>
          </a:stretch>
        </p:blipFill>
        <p:spPr bwMode="auto">
          <a:xfrm>
            <a:off x="4357686" y="4786322"/>
            <a:ext cx="1924050" cy="1543060"/>
          </a:xfrm>
          <a:prstGeom prst="rect">
            <a:avLst/>
          </a:prstGeom>
          <a:noFill/>
        </p:spPr>
      </p:pic>
      <p:graphicFrame>
        <p:nvGraphicFramePr>
          <p:cNvPr id="28691" name="Object 19"/>
          <p:cNvGraphicFramePr>
            <a:graphicFrameLocks noChangeAspect="1"/>
          </p:cNvGraphicFramePr>
          <p:nvPr/>
        </p:nvGraphicFramePr>
        <p:xfrm>
          <a:off x="2000237" y="5103698"/>
          <a:ext cx="714375" cy="571500"/>
        </p:xfrm>
        <a:graphic>
          <a:graphicData uri="http://schemas.openxmlformats.org/presentationml/2006/ole">
            <p:oleObj spid="_x0000_s77827" name="Equation" r:id="rId6" imgW="266469" imgH="342603" progId="">
              <p:embed/>
            </p:oleObj>
          </a:graphicData>
        </a:graphic>
      </p:graphicFrame>
      <p:pic>
        <p:nvPicPr>
          <p:cNvPr id="19" name="Picture 18" descr="First order circuits - VOER"/>
          <p:cNvPicPr>
            <a:picLocks noChangeAspect="1" noChangeArrowheads="1"/>
          </p:cNvPicPr>
          <p:nvPr/>
        </p:nvPicPr>
        <p:blipFill>
          <a:blip r:embed="rId5" cstate="print"/>
          <a:srcRect t="48387" b="7257"/>
          <a:stretch>
            <a:fillRect/>
          </a:stretch>
        </p:blipFill>
        <p:spPr bwMode="auto">
          <a:xfrm>
            <a:off x="6786578" y="4714884"/>
            <a:ext cx="1924050" cy="1571636"/>
          </a:xfrm>
          <a:prstGeom prst="rect">
            <a:avLst/>
          </a:prstGeom>
          <a:noFill/>
        </p:spPr>
      </p:pic>
      <p:graphicFrame>
        <p:nvGraphicFramePr>
          <p:cNvPr id="28692" name="Object 20"/>
          <p:cNvGraphicFramePr>
            <a:graphicFrameLocks noChangeAspect="1"/>
          </p:cNvGraphicFramePr>
          <p:nvPr/>
        </p:nvGraphicFramePr>
        <p:xfrm>
          <a:off x="2714617" y="5603764"/>
          <a:ext cx="714375" cy="571500"/>
        </p:xfrm>
        <a:graphic>
          <a:graphicData uri="http://schemas.openxmlformats.org/presentationml/2006/ole">
            <p:oleObj spid="_x0000_s77828" name="Equation" r:id="rId7" imgW="266469" imgH="342603" progId="">
              <p:embed/>
            </p:oleObj>
          </a:graphicData>
        </a:graphic>
      </p:graphicFrame>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0034" y="785794"/>
            <a:ext cx="2770823" cy="2031325"/>
          </a:xfrm>
          <a:prstGeom prst="rect">
            <a:avLst/>
          </a:prstGeom>
          <a:noFill/>
        </p:spPr>
        <p:txBody>
          <a:bodyPr wrap="none" rtlCol="0">
            <a:spAutoFit/>
          </a:bodyPr>
          <a:lstStyle/>
          <a:p>
            <a:r>
              <a:rPr lang="en-IN" dirty="0" smtClean="0">
                <a:solidFill>
                  <a:srgbClr val="FF0000"/>
                </a:solidFill>
              </a:rPr>
              <a:t>Case 2:  </a:t>
            </a:r>
            <a:r>
              <a:rPr lang="en-IN" dirty="0" smtClean="0"/>
              <a:t>With initial condition: </a:t>
            </a:r>
          </a:p>
          <a:p>
            <a:r>
              <a:rPr lang="en-IN" dirty="0" smtClean="0"/>
              <a:t>              V(0) = Vs</a:t>
            </a:r>
          </a:p>
          <a:p>
            <a:endParaRPr lang="en-IN" dirty="0" smtClean="0"/>
          </a:p>
          <a:p>
            <a:r>
              <a:rPr lang="en-IN" dirty="0" smtClean="0"/>
              <a:t>V(t) = Vs  + [ V0  + Vs ] </a:t>
            </a:r>
          </a:p>
          <a:p>
            <a:endParaRPr lang="en-IN" dirty="0" smtClean="0"/>
          </a:p>
          <a:p>
            <a:endParaRPr lang="en-IN" dirty="0" smtClean="0"/>
          </a:p>
          <a:p>
            <a:endParaRPr lang="en-US" dirty="0"/>
          </a:p>
        </p:txBody>
      </p:sp>
      <p:graphicFrame>
        <p:nvGraphicFramePr>
          <p:cNvPr id="6" name="Object 19"/>
          <p:cNvGraphicFramePr>
            <a:graphicFrameLocks noChangeAspect="1"/>
          </p:cNvGraphicFramePr>
          <p:nvPr/>
        </p:nvGraphicFramePr>
        <p:xfrm>
          <a:off x="2571736" y="1357298"/>
          <a:ext cx="714375" cy="571500"/>
        </p:xfrm>
        <a:graphic>
          <a:graphicData uri="http://schemas.openxmlformats.org/presentationml/2006/ole">
            <p:oleObj spid="_x0000_s78850" name="Equation" r:id="rId3" imgW="266469" imgH="342603" progId="">
              <p:embed/>
            </p:oleObj>
          </a:graphicData>
        </a:graphic>
      </p:graphicFrame>
      <p:pic>
        <p:nvPicPr>
          <p:cNvPr id="31749" name="Picture 5" descr="The Unit Step Response: Time domain"/>
          <p:cNvPicPr>
            <a:picLocks noChangeAspect="1" noChangeArrowheads="1"/>
          </p:cNvPicPr>
          <p:nvPr/>
        </p:nvPicPr>
        <p:blipFill>
          <a:blip r:embed="rId4" cstate="print"/>
          <a:srcRect/>
          <a:stretch>
            <a:fillRect/>
          </a:stretch>
        </p:blipFill>
        <p:spPr bwMode="auto">
          <a:xfrm>
            <a:off x="3714744" y="500042"/>
            <a:ext cx="3571900" cy="2214578"/>
          </a:xfrm>
          <a:prstGeom prst="rect">
            <a:avLst/>
          </a:prstGeom>
          <a:noFill/>
        </p:spPr>
      </p:pic>
      <p:sp>
        <p:nvSpPr>
          <p:cNvPr id="9" name="TextBox 8"/>
          <p:cNvSpPr txBox="1"/>
          <p:nvPr/>
        </p:nvSpPr>
        <p:spPr>
          <a:xfrm>
            <a:off x="285720" y="2786058"/>
            <a:ext cx="3040961" cy="461665"/>
          </a:xfrm>
          <a:prstGeom prst="rect">
            <a:avLst/>
          </a:prstGeom>
          <a:noFill/>
        </p:spPr>
        <p:txBody>
          <a:bodyPr wrap="none" rtlCol="0">
            <a:spAutoFit/>
          </a:bodyPr>
          <a:lstStyle/>
          <a:p>
            <a:r>
              <a:rPr lang="en-IN" sz="2400" b="1" dirty="0" smtClean="0">
                <a:solidFill>
                  <a:srgbClr val="0070C0"/>
                </a:solidFill>
              </a:rPr>
              <a:t>(b) Series R- L circuit:</a:t>
            </a:r>
            <a:endParaRPr lang="en-US" sz="2400" b="1" dirty="0">
              <a:solidFill>
                <a:srgbClr val="0070C0"/>
              </a:solidFill>
            </a:endParaRPr>
          </a:p>
        </p:txBody>
      </p:sp>
      <p:sp>
        <p:nvSpPr>
          <p:cNvPr id="31751" name="AutoShape 7" descr="EE281-Electric Circui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53" name="Picture 9" descr="EE281-Electric Circuits"/>
          <p:cNvPicPr>
            <a:picLocks noChangeAspect="1" noChangeArrowheads="1"/>
          </p:cNvPicPr>
          <p:nvPr/>
        </p:nvPicPr>
        <p:blipFill>
          <a:blip r:embed="rId5" cstate="print"/>
          <a:srcRect/>
          <a:stretch>
            <a:fillRect/>
          </a:stretch>
        </p:blipFill>
        <p:spPr bwMode="auto">
          <a:xfrm>
            <a:off x="500034" y="4286256"/>
            <a:ext cx="2786082" cy="1915809"/>
          </a:xfrm>
          <a:prstGeom prst="rect">
            <a:avLst/>
          </a:prstGeom>
          <a:noFill/>
        </p:spPr>
      </p:pic>
      <p:sp>
        <p:nvSpPr>
          <p:cNvPr id="12" name="TextBox 11"/>
          <p:cNvSpPr txBox="1"/>
          <p:nvPr/>
        </p:nvSpPr>
        <p:spPr>
          <a:xfrm>
            <a:off x="3286116" y="3209884"/>
            <a:ext cx="5715040" cy="2862322"/>
          </a:xfrm>
          <a:prstGeom prst="rect">
            <a:avLst/>
          </a:prstGeom>
          <a:noFill/>
        </p:spPr>
        <p:txBody>
          <a:bodyPr wrap="square" rtlCol="0">
            <a:spAutoFit/>
          </a:bodyPr>
          <a:lstStyle/>
          <a:p>
            <a:r>
              <a:rPr lang="en-IN" dirty="0" smtClean="0"/>
              <a:t>I(t) = </a:t>
            </a:r>
            <a:r>
              <a:rPr lang="en-IN" dirty="0" err="1" smtClean="0"/>
              <a:t>Iss</a:t>
            </a:r>
            <a:r>
              <a:rPr lang="en-IN" dirty="0" smtClean="0"/>
              <a:t>(t) + </a:t>
            </a:r>
            <a:r>
              <a:rPr lang="en-IN" dirty="0" err="1" smtClean="0"/>
              <a:t>Itr</a:t>
            </a:r>
            <a:r>
              <a:rPr lang="en-IN" dirty="0" smtClean="0"/>
              <a:t>(t)</a:t>
            </a:r>
          </a:p>
          <a:p>
            <a:endParaRPr lang="en-IN" dirty="0" smtClean="0"/>
          </a:p>
          <a:p>
            <a:r>
              <a:rPr lang="en-IN" dirty="0" smtClean="0"/>
              <a:t>I(t) = I(∞)  + [ I(0) – I(∞) ] </a:t>
            </a:r>
          </a:p>
          <a:p>
            <a:endParaRPr lang="en-IN" dirty="0" smtClean="0"/>
          </a:p>
          <a:p>
            <a:r>
              <a:rPr lang="en-IN" dirty="0" smtClean="0"/>
              <a:t>Where :</a:t>
            </a:r>
          </a:p>
          <a:p>
            <a:r>
              <a:rPr lang="en-IN" dirty="0" smtClean="0"/>
              <a:t>               I(0) – Current through inductor before switch operation                          	and steady state.</a:t>
            </a:r>
          </a:p>
          <a:p>
            <a:r>
              <a:rPr lang="en-IN" dirty="0" smtClean="0"/>
              <a:t>              I(∞) – Current through inductor after switch operations </a:t>
            </a:r>
          </a:p>
          <a:p>
            <a:r>
              <a:rPr lang="en-IN" dirty="0" smtClean="0"/>
              <a:t>               and steady state. </a:t>
            </a:r>
          </a:p>
          <a:p>
            <a:r>
              <a:rPr lang="en-IN" dirty="0" smtClean="0"/>
              <a:t>               T = L/R, time constant</a:t>
            </a:r>
            <a:endParaRPr lang="en-US" dirty="0"/>
          </a:p>
        </p:txBody>
      </p:sp>
      <p:graphicFrame>
        <p:nvGraphicFramePr>
          <p:cNvPr id="31754" name="Object 10"/>
          <p:cNvGraphicFramePr>
            <a:graphicFrameLocks noChangeAspect="1"/>
          </p:cNvGraphicFramePr>
          <p:nvPr/>
        </p:nvGraphicFramePr>
        <p:xfrm>
          <a:off x="5786446" y="3567078"/>
          <a:ext cx="714375" cy="571500"/>
        </p:xfrm>
        <a:graphic>
          <a:graphicData uri="http://schemas.openxmlformats.org/presentationml/2006/ole">
            <p:oleObj spid="_x0000_s78851" name="Equation" r:id="rId6" imgW="266469" imgH="342603" progId="">
              <p:embed/>
            </p:oleObj>
          </a:graphicData>
        </a:graphic>
      </p:graphicFrame>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2910" y="428604"/>
            <a:ext cx="2998450" cy="2308324"/>
          </a:xfrm>
          <a:prstGeom prst="rect">
            <a:avLst/>
          </a:prstGeom>
          <a:noFill/>
        </p:spPr>
        <p:txBody>
          <a:bodyPr wrap="none" rtlCol="0">
            <a:spAutoFit/>
          </a:bodyPr>
          <a:lstStyle/>
          <a:p>
            <a:r>
              <a:rPr lang="en-IN" dirty="0" smtClean="0">
                <a:solidFill>
                  <a:srgbClr val="FF0000"/>
                </a:solidFill>
              </a:rPr>
              <a:t>Case 1: </a:t>
            </a:r>
            <a:r>
              <a:rPr lang="en-IN" dirty="0" smtClean="0"/>
              <a:t>Without initial condition: </a:t>
            </a:r>
          </a:p>
          <a:p>
            <a:r>
              <a:rPr lang="en-IN" dirty="0" smtClean="0"/>
              <a:t>              I(0) = 0</a:t>
            </a:r>
          </a:p>
          <a:p>
            <a:endParaRPr lang="en-IN" dirty="0" smtClean="0"/>
          </a:p>
          <a:p>
            <a:r>
              <a:rPr lang="en-IN" dirty="0" smtClean="0"/>
              <a:t>I(t) = (Vs/R) [1 -               ]</a:t>
            </a:r>
          </a:p>
          <a:p>
            <a:endParaRPr lang="en-IN" dirty="0" smtClean="0"/>
          </a:p>
          <a:p>
            <a:r>
              <a:rPr lang="en-IN" dirty="0" smtClean="0"/>
              <a:t>V</a:t>
            </a:r>
            <a:r>
              <a:rPr lang="en-IN" baseline="-25000" dirty="0" smtClean="0"/>
              <a:t>L</a:t>
            </a:r>
            <a:r>
              <a:rPr lang="en-IN" dirty="0" smtClean="0"/>
              <a:t>(t) = L d/</a:t>
            </a:r>
            <a:r>
              <a:rPr lang="en-IN" dirty="0" err="1" smtClean="0"/>
              <a:t>dt</a:t>
            </a:r>
            <a:r>
              <a:rPr lang="en-IN" dirty="0" smtClean="0"/>
              <a:t> (I(t))</a:t>
            </a:r>
          </a:p>
          <a:p>
            <a:endParaRPr lang="en-IN" dirty="0" smtClean="0"/>
          </a:p>
          <a:p>
            <a:r>
              <a:rPr lang="en-IN" dirty="0" smtClean="0"/>
              <a:t>           = Vs </a:t>
            </a:r>
            <a:endParaRPr lang="en-US" dirty="0"/>
          </a:p>
        </p:txBody>
      </p:sp>
      <p:graphicFrame>
        <p:nvGraphicFramePr>
          <p:cNvPr id="32770" name="Object 2"/>
          <p:cNvGraphicFramePr>
            <a:graphicFrameLocks noChangeAspect="1"/>
          </p:cNvGraphicFramePr>
          <p:nvPr/>
        </p:nvGraphicFramePr>
        <p:xfrm>
          <a:off x="2214546" y="1000108"/>
          <a:ext cx="714375" cy="571500"/>
        </p:xfrm>
        <a:graphic>
          <a:graphicData uri="http://schemas.openxmlformats.org/presentationml/2006/ole">
            <p:oleObj spid="_x0000_s79874" name="Equation" r:id="rId3" imgW="266469" imgH="342603" progId="">
              <p:embed/>
            </p:oleObj>
          </a:graphicData>
        </a:graphic>
      </p:graphicFrame>
      <p:graphicFrame>
        <p:nvGraphicFramePr>
          <p:cNvPr id="32772" name="Object 4"/>
          <p:cNvGraphicFramePr>
            <a:graphicFrameLocks noChangeAspect="1"/>
          </p:cNvGraphicFramePr>
          <p:nvPr/>
        </p:nvGraphicFramePr>
        <p:xfrm>
          <a:off x="1714485" y="2071678"/>
          <a:ext cx="714375" cy="571500"/>
        </p:xfrm>
        <a:graphic>
          <a:graphicData uri="http://schemas.openxmlformats.org/presentationml/2006/ole">
            <p:oleObj spid="_x0000_s79875" name="Equation" r:id="rId4" imgW="266469" imgH="342603" progId="">
              <p:embed/>
            </p:oleObj>
          </a:graphicData>
        </a:graphic>
      </p:graphicFrame>
      <p:pic>
        <p:nvPicPr>
          <p:cNvPr id="32774" name="Picture 6" descr="RL Circuits - Derived copy of University Physics - OpenStax CNX"/>
          <p:cNvPicPr>
            <a:picLocks noChangeAspect="1" noChangeArrowheads="1"/>
          </p:cNvPicPr>
          <p:nvPr/>
        </p:nvPicPr>
        <p:blipFill>
          <a:blip r:embed="rId5" cstate="print"/>
          <a:srcRect l="53186" b="6549"/>
          <a:stretch>
            <a:fillRect/>
          </a:stretch>
        </p:blipFill>
        <p:spPr bwMode="auto">
          <a:xfrm>
            <a:off x="6286512" y="1214422"/>
            <a:ext cx="2447417" cy="1571636"/>
          </a:xfrm>
          <a:prstGeom prst="rect">
            <a:avLst/>
          </a:prstGeom>
          <a:noFill/>
        </p:spPr>
      </p:pic>
      <p:pic>
        <p:nvPicPr>
          <p:cNvPr id="7" name="Picture 6" descr="RL Circuits - Derived copy of University Physics - OpenStax CNX"/>
          <p:cNvPicPr>
            <a:picLocks noChangeAspect="1" noChangeArrowheads="1"/>
          </p:cNvPicPr>
          <p:nvPr/>
        </p:nvPicPr>
        <p:blipFill>
          <a:blip r:embed="rId5" cstate="print"/>
          <a:srcRect r="47584" b="10345"/>
          <a:stretch>
            <a:fillRect/>
          </a:stretch>
        </p:blipFill>
        <p:spPr bwMode="auto">
          <a:xfrm>
            <a:off x="3286117" y="1142984"/>
            <a:ext cx="2726478" cy="1500198"/>
          </a:xfrm>
          <a:prstGeom prst="rect">
            <a:avLst/>
          </a:prstGeom>
          <a:noFill/>
        </p:spPr>
      </p:pic>
      <p:sp>
        <p:nvSpPr>
          <p:cNvPr id="8" name="TextBox 7"/>
          <p:cNvSpPr txBox="1"/>
          <p:nvPr/>
        </p:nvSpPr>
        <p:spPr>
          <a:xfrm>
            <a:off x="642910" y="3286124"/>
            <a:ext cx="2998450" cy="1200329"/>
          </a:xfrm>
          <a:prstGeom prst="rect">
            <a:avLst/>
          </a:prstGeom>
          <a:noFill/>
        </p:spPr>
        <p:txBody>
          <a:bodyPr wrap="none" rtlCol="0">
            <a:spAutoFit/>
          </a:bodyPr>
          <a:lstStyle/>
          <a:p>
            <a:r>
              <a:rPr lang="en-IN" dirty="0" smtClean="0">
                <a:solidFill>
                  <a:srgbClr val="FF0000"/>
                </a:solidFill>
              </a:rPr>
              <a:t>Case 2: </a:t>
            </a:r>
            <a:r>
              <a:rPr lang="en-IN" dirty="0" smtClean="0"/>
              <a:t>Without initial condition: </a:t>
            </a:r>
          </a:p>
          <a:p>
            <a:r>
              <a:rPr lang="en-IN" dirty="0" smtClean="0"/>
              <a:t>              I(0) = Io</a:t>
            </a:r>
          </a:p>
          <a:p>
            <a:endParaRPr lang="en-IN" dirty="0" smtClean="0"/>
          </a:p>
          <a:p>
            <a:r>
              <a:rPr lang="en-IN" dirty="0" smtClean="0"/>
              <a:t>I(t) = (Vs/R) [Io -  Vs/R]</a:t>
            </a:r>
          </a:p>
        </p:txBody>
      </p:sp>
      <p:graphicFrame>
        <p:nvGraphicFramePr>
          <p:cNvPr id="9" name="Object 2"/>
          <p:cNvGraphicFramePr>
            <a:graphicFrameLocks noChangeAspect="1"/>
          </p:cNvGraphicFramePr>
          <p:nvPr/>
        </p:nvGraphicFramePr>
        <p:xfrm>
          <a:off x="2928926" y="3857628"/>
          <a:ext cx="714375" cy="571500"/>
        </p:xfrm>
        <a:graphic>
          <a:graphicData uri="http://schemas.openxmlformats.org/presentationml/2006/ole">
            <p:oleObj spid="_x0000_s79876" name="Equation" r:id="rId6" imgW="266469" imgH="342603" progId="">
              <p:embed/>
            </p:oleObj>
          </a:graphicData>
        </a:graphic>
      </p:graphicFrame>
      <p:pic>
        <p:nvPicPr>
          <p:cNvPr id="11" name="Picture 5" descr="The Unit Step Response: Time domain"/>
          <p:cNvPicPr>
            <a:picLocks noChangeAspect="1" noChangeArrowheads="1"/>
          </p:cNvPicPr>
          <p:nvPr/>
        </p:nvPicPr>
        <p:blipFill>
          <a:blip r:embed="rId7" cstate="print"/>
          <a:srcRect/>
          <a:stretch>
            <a:fillRect/>
          </a:stretch>
        </p:blipFill>
        <p:spPr bwMode="auto">
          <a:xfrm>
            <a:off x="4000496" y="3071810"/>
            <a:ext cx="3571900" cy="2214578"/>
          </a:xfrm>
          <a:prstGeom prst="rect">
            <a:avLst/>
          </a:prstGeom>
          <a:noFill/>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dirty="0">
                <a:solidFill>
                  <a:schemeClr val="bg1"/>
                </a:solidFill>
                <a:latin typeface="Times New Roman" pitchFamily="18" charset="0"/>
                <a:cs typeface="Times New Roman" pitchFamily="18" charset="0"/>
              </a:rPr>
              <a:t>Tutorial - </a:t>
            </a:r>
            <a:r>
              <a:rPr lang="en-IN" sz="3000" b="1" dirty="0" smtClean="0">
                <a:solidFill>
                  <a:schemeClr val="bg1"/>
                </a:solidFill>
                <a:latin typeface="Times New Roman" pitchFamily="18" charset="0"/>
                <a:cs typeface="Times New Roman" pitchFamily="18" charset="0"/>
              </a:rPr>
              <a:t>13</a:t>
            </a:r>
            <a:endParaRPr lang="en-IN" sz="3000" b="1" dirty="0">
              <a:solidFill>
                <a:schemeClr val="bg1"/>
              </a:solidFill>
              <a:latin typeface="Times New Roman" pitchFamily="18" charset="0"/>
              <a:cs typeface="Times New Roman" pitchFamily="18" charset="0"/>
            </a:endParaRPr>
          </a:p>
        </p:txBody>
      </p:sp>
      <p:sp>
        <p:nvSpPr>
          <p:cNvPr id="30723" name="Footer Placeholder 5"/>
          <p:cNvSpPr>
            <a:spLocks noGrp="1"/>
          </p:cNvSpPr>
          <p:nvPr>
            <p:ph type="ftr" sz="quarter" idx="11"/>
          </p:nvPr>
        </p:nvSpPr>
        <p:spPr bwMode="auto">
          <a:xfrm>
            <a:off x="914400" y="6172200"/>
            <a:ext cx="4729163" cy="457200"/>
          </a:xfrm>
          <a:noFill/>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pPr>
            <a:r>
              <a:rPr lang="sv-SE" smtClean="0"/>
              <a:t>K. Sateesh Kumar, Asst.Prof, SRMIST, Kattankulathur</a:t>
            </a:r>
            <a:endParaRPr lang="en-US" smtClean="0"/>
          </a:p>
        </p:txBody>
      </p:sp>
      <p:sp>
        <p:nvSpPr>
          <p:cNvPr id="5" name="Rectangle 4"/>
          <p:cNvSpPr/>
          <p:nvPr/>
        </p:nvSpPr>
        <p:spPr>
          <a:xfrm>
            <a:off x="2000232" y="1571612"/>
            <a:ext cx="5000660" cy="1938992"/>
          </a:xfrm>
          <a:prstGeom prst="rect">
            <a:avLst/>
          </a:prstGeom>
          <a:solidFill>
            <a:schemeClr val="bg1">
              <a:lumMod val="95000"/>
            </a:schemeClr>
          </a:solidFill>
          <a:ln>
            <a:solidFill>
              <a:schemeClr val="accent1"/>
            </a:solidFill>
          </a:ln>
        </p:spPr>
        <p:txBody>
          <a:bodyPr wrap="square">
            <a:spAutoFit/>
          </a:bodyPr>
          <a:lstStyle/>
          <a:p>
            <a:pPr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Introduction to Transients</a:t>
            </a:r>
          </a:p>
          <a:p>
            <a:pPr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Time constant for RL and RC circuits</a:t>
            </a:r>
          </a:p>
          <a:p>
            <a:pPr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Analysis of the natural response   </a:t>
            </a:r>
          </a:p>
          <a:p>
            <a:pPr algn="just"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a:t>
            </a:r>
            <a:r>
              <a:rPr lang="en-IN" sz="2000" b="1" dirty="0" smtClean="0">
                <a:latin typeface="Times New Roman" pitchFamily="18" charset="0"/>
                <a:cs typeface="Times New Roman" pitchFamily="18" charset="0"/>
              </a:rPr>
              <a:t> Analysis of the forced response</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Inductors and Calculus | Inductors | Electronics Textbook"/>
          <p:cNvPicPr>
            <a:picLocks noChangeAspect="1" noChangeArrowheads="1"/>
          </p:cNvPicPr>
          <p:nvPr/>
        </p:nvPicPr>
        <p:blipFill>
          <a:blip r:embed="rId2" cstate="print"/>
          <a:srcRect l="36214" t="13992" r="38055" b="66418"/>
          <a:stretch>
            <a:fillRect/>
          </a:stretch>
        </p:blipFill>
        <p:spPr bwMode="auto">
          <a:xfrm>
            <a:off x="3857620" y="2786058"/>
            <a:ext cx="1500198" cy="777880"/>
          </a:xfrm>
          <a:prstGeom prst="rect">
            <a:avLst/>
          </a:prstGeom>
          <a:noFill/>
        </p:spPr>
      </p:pic>
      <p:pic>
        <p:nvPicPr>
          <p:cNvPr id="72708" name="Picture 4" descr="Capacitors and Calculus | Capacitors | Electronics Textbook"/>
          <p:cNvPicPr>
            <a:picLocks noChangeAspect="1" noChangeArrowheads="1"/>
          </p:cNvPicPr>
          <p:nvPr/>
        </p:nvPicPr>
        <p:blipFill>
          <a:blip r:embed="rId3" cstate="print"/>
          <a:srcRect t="14535" r="76821" b="56395"/>
          <a:stretch>
            <a:fillRect/>
          </a:stretch>
        </p:blipFill>
        <p:spPr bwMode="auto">
          <a:xfrm>
            <a:off x="3929059" y="4071942"/>
            <a:ext cx="1500198" cy="1071570"/>
          </a:xfrm>
          <a:prstGeom prst="rect">
            <a:avLst/>
          </a:prstGeom>
          <a:noFill/>
        </p:spPr>
      </p:pic>
      <p:sp>
        <p:nvSpPr>
          <p:cNvPr id="7" name="TextBox 6"/>
          <p:cNvSpPr txBox="1"/>
          <p:nvPr/>
        </p:nvSpPr>
        <p:spPr>
          <a:xfrm>
            <a:off x="500034" y="571480"/>
            <a:ext cx="8358246" cy="5447645"/>
          </a:xfrm>
          <a:prstGeom prst="rect">
            <a:avLst/>
          </a:prstGeom>
          <a:noFill/>
        </p:spPr>
        <p:txBody>
          <a:bodyPr wrap="square" rtlCol="0">
            <a:spAutoFit/>
          </a:bodyPr>
          <a:lstStyle/>
          <a:p>
            <a:r>
              <a:rPr lang="en-IN" sz="2400" b="1" dirty="0" smtClean="0">
                <a:solidFill>
                  <a:srgbClr val="C00000"/>
                </a:solidFill>
                <a:latin typeface="Times New Roman" pitchFamily="18" charset="0"/>
                <a:cs typeface="Times New Roman" pitchFamily="18" charset="0"/>
              </a:rPr>
              <a:t>Transient ?</a:t>
            </a:r>
          </a:p>
          <a:p>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These are present in the circuit when the circuit is subjected to any change in the input magnitude or change in the circuit elements, provided circuit consists of any energy storage elements.</a:t>
            </a: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Inductor does not allow sudden changes of current and it stores the energy in the forms of magnetic field. </a:t>
            </a:r>
          </a:p>
          <a:p>
            <a:endParaRPr lang="en-IN" dirty="0" smtClean="0">
              <a:latin typeface="Times New Roman" pitchFamily="18" charset="0"/>
              <a:cs typeface="Times New Roman" pitchFamily="18" charset="0"/>
            </a:endParaRPr>
          </a:p>
          <a:p>
            <a:endParaRPr lang="en-IN" dirty="0" smtClean="0">
              <a:latin typeface="Times New Roman" pitchFamily="18" charset="0"/>
              <a:cs typeface="Times New Roman" pitchFamily="18" charset="0"/>
            </a:endParaRP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Capacitor does not allow sudden change of voltage and it stores energy in the form of electric field. </a:t>
            </a:r>
          </a:p>
          <a:p>
            <a:endParaRPr lang="en-IN" dirty="0" smtClean="0">
              <a:latin typeface="Times New Roman" pitchFamily="18" charset="0"/>
              <a:cs typeface="Times New Roman" pitchFamily="18" charset="0"/>
            </a:endParaRPr>
          </a:p>
          <a:p>
            <a:endParaRPr lang="en-IN" dirty="0" smtClean="0">
              <a:latin typeface="Times New Roman" pitchFamily="18" charset="0"/>
              <a:cs typeface="Times New Roman" pitchFamily="18" charset="0"/>
            </a:endParaRP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When circuit having only resistive element, no transients are present in the circuit. Since it allows sudden change in current and voltage.</a:t>
            </a:r>
          </a:p>
          <a:p>
            <a:r>
              <a:rPr lang="en-IN" dirty="0" smtClean="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9" y="857232"/>
            <a:ext cx="8143932" cy="3877985"/>
          </a:xfrm>
          <a:prstGeom prst="rect">
            <a:avLst/>
          </a:prstGeom>
          <a:noFill/>
        </p:spPr>
        <p:txBody>
          <a:bodyPr wrap="square" rtlCol="0">
            <a:spAutoFit/>
          </a:bodyPr>
          <a:lstStyle/>
          <a:p>
            <a:r>
              <a:rPr lang="en-IN" sz="2400" b="1" dirty="0" smtClean="0">
                <a:solidFill>
                  <a:srgbClr val="C00000"/>
                </a:solidFill>
                <a:latin typeface="Times New Roman" pitchFamily="18" charset="0"/>
                <a:cs typeface="Times New Roman" pitchFamily="18" charset="0"/>
              </a:rPr>
              <a:t>Natural response ?</a:t>
            </a: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The response of any circuit or network without any source is called as natural </a:t>
            </a:r>
          </a:p>
          <a:p>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response. This response is purely depends on the nature of passive element.</a:t>
            </a:r>
          </a:p>
          <a:p>
            <a:endParaRPr lang="en-IN" dirty="0">
              <a:latin typeface="Times New Roman" pitchFamily="18" charset="0"/>
              <a:cs typeface="Times New Roman" pitchFamily="18" charset="0"/>
            </a:endParaRPr>
          </a:p>
          <a:p>
            <a:endParaRPr lang="en-IN" dirty="0" smtClean="0">
              <a:latin typeface="Times New Roman" pitchFamily="18" charset="0"/>
              <a:cs typeface="Times New Roman" pitchFamily="18" charset="0"/>
            </a:endParaRPr>
          </a:p>
          <a:p>
            <a:r>
              <a:rPr lang="en-IN" sz="2400" b="1" dirty="0" smtClean="0">
                <a:solidFill>
                  <a:srgbClr val="C00000"/>
                </a:solidFill>
                <a:latin typeface="Times New Roman" pitchFamily="18" charset="0"/>
                <a:cs typeface="Times New Roman" pitchFamily="18" charset="0"/>
              </a:rPr>
              <a:t>Forced response ?</a:t>
            </a: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The response of any circuit or network when source is present is called as forced response This response is purely depends on the type input signal.</a:t>
            </a: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Complete response of the system = Forced response + Natural response</a:t>
            </a:r>
          </a:p>
          <a:p>
            <a:endParaRPr lang="en-IN" dirty="0" smtClean="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What is a Temperature Sensor? (RTD, Thermocouple, Thermistor) (RTD,  Thermocouple, Thermistor) | RealPars"/>
          <p:cNvPicPr>
            <a:picLocks noChangeAspect="1" noChangeArrowheads="1" noCrop="1"/>
          </p:cNvPicPr>
          <p:nvPr/>
        </p:nvPicPr>
        <p:blipFill>
          <a:blip r:embed="rId2" cstate="print"/>
          <a:srcRect/>
          <a:stretch>
            <a:fillRect/>
          </a:stretch>
        </p:blipFill>
        <p:spPr bwMode="auto">
          <a:xfrm>
            <a:off x="1785918" y="428604"/>
            <a:ext cx="4493130" cy="2500330"/>
          </a:xfrm>
          <a:prstGeom prst="rect">
            <a:avLst/>
          </a:prstGeom>
          <a:noFill/>
        </p:spPr>
      </p:pic>
      <p:pic>
        <p:nvPicPr>
          <p:cNvPr id="57348" name="Picture 4" descr="Hall-effect Principle #Melexis"/>
          <p:cNvPicPr>
            <a:picLocks noChangeAspect="1" noChangeArrowheads="1" noCrop="1"/>
          </p:cNvPicPr>
          <p:nvPr/>
        </p:nvPicPr>
        <p:blipFill>
          <a:blip r:embed="rId3" cstate="print"/>
          <a:srcRect/>
          <a:stretch>
            <a:fillRect/>
          </a:stretch>
        </p:blipFill>
        <p:spPr bwMode="auto">
          <a:xfrm>
            <a:off x="857224" y="3429000"/>
            <a:ext cx="5207037" cy="2928958"/>
          </a:xfrm>
          <a:prstGeom prst="rect">
            <a:avLst/>
          </a:prstGeom>
          <a:noFill/>
        </p:spPr>
      </p:pic>
      <p:sp>
        <p:nvSpPr>
          <p:cNvPr id="4" name="TextBox 3"/>
          <p:cNvSpPr txBox="1"/>
          <p:nvPr/>
        </p:nvSpPr>
        <p:spPr>
          <a:xfrm>
            <a:off x="3000364" y="2928934"/>
            <a:ext cx="1473930" cy="369332"/>
          </a:xfrm>
          <a:prstGeom prst="rect">
            <a:avLst/>
          </a:prstGeom>
          <a:noFill/>
        </p:spPr>
        <p:txBody>
          <a:bodyPr wrap="none" rtlCol="0">
            <a:spAutoFit/>
          </a:bodyPr>
          <a:lstStyle/>
          <a:p>
            <a:r>
              <a:rPr lang="en-IN" dirty="0" smtClean="0"/>
              <a:t>Thermo couple</a:t>
            </a:r>
            <a:endParaRPr lang="en-US" dirty="0"/>
          </a:p>
        </p:txBody>
      </p:sp>
      <p:sp>
        <p:nvSpPr>
          <p:cNvPr id="5" name="TextBox 4"/>
          <p:cNvSpPr txBox="1"/>
          <p:nvPr/>
        </p:nvSpPr>
        <p:spPr>
          <a:xfrm>
            <a:off x="3000364" y="6143644"/>
            <a:ext cx="1047082" cy="369332"/>
          </a:xfrm>
          <a:prstGeom prst="rect">
            <a:avLst/>
          </a:prstGeom>
          <a:noFill/>
        </p:spPr>
        <p:txBody>
          <a:bodyPr wrap="none" rtlCol="0">
            <a:spAutoFit/>
          </a:bodyPr>
          <a:lstStyle/>
          <a:p>
            <a:r>
              <a:rPr lang="en-IN" dirty="0" smtClean="0"/>
              <a:t>Hall effect</a:t>
            </a:r>
            <a:endParaRPr 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0034" y="210026"/>
            <a:ext cx="7503016" cy="6370975"/>
          </a:xfrm>
          <a:prstGeom prst="rect">
            <a:avLst/>
          </a:prstGeom>
          <a:noFill/>
        </p:spPr>
        <p:txBody>
          <a:bodyPr wrap="none" rtlCol="0">
            <a:spAutoFit/>
          </a:bodyPr>
          <a:lstStyle/>
          <a:p>
            <a:r>
              <a:rPr lang="en-IN" b="1" dirty="0" smtClean="0">
                <a:solidFill>
                  <a:srgbClr val="C00000"/>
                </a:solidFill>
              </a:rPr>
              <a:t>Initial conditions:</a:t>
            </a:r>
          </a:p>
          <a:p>
            <a:endParaRPr lang="en-IN" dirty="0"/>
          </a:p>
          <a:p>
            <a:r>
              <a:rPr lang="en-IN" dirty="0" smtClean="0">
                <a:latin typeface="Times New Roman" pitchFamily="18" charset="0"/>
                <a:ea typeface="Tahoma" pitchFamily="34" charset="0"/>
                <a:cs typeface="Times New Roman" pitchFamily="18" charset="0"/>
              </a:rPr>
              <a:t>These are the critical value of voltage across capacitor and current through the </a:t>
            </a:r>
          </a:p>
          <a:p>
            <a:r>
              <a:rPr lang="en-IN" dirty="0">
                <a:latin typeface="Times New Roman" pitchFamily="18" charset="0"/>
                <a:ea typeface="Tahoma" pitchFamily="34" charset="0"/>
                <a:cs typeface="Times New Roman" pitchFamily="18" charset="0"/>
              </a:rPr>
              <a:t> </a:t>
            </a:r>
            <a:r>
              <a:rPr lang="en-IN" dirty="0" smtClean="0">
                <a:latin typeface="Times New Roman" pitchFamily="18" charset="0"/>
                <a:ea typeface="Tahoma" pitchFamily="34" charset="0"/>
                <a:cs typeface="Times New Roman" pitchFamily="18" charset="0"/>
              </a:rPr>
              <a:t>inductor from the previous steady state of a network which are specifically </a:t>
            </a:r>
            <a:endParaRPr lang="en-IN" dirty="0">
              <a:latin typeface="Times New Roman" pitchFamily="18" charset="0"/>
              <a:ea typeface="Tahoma" pitchFamily="34" charset="0"/>
              <a:cs typeface="Times New Roman" pitchFamily="18" charset="0"/>
            </a:endParaRPr>
          </a:p>
          <a:p>
            <a:r>
              <a:rPr lang="en-IN" dirty="0" smtClean="0">
                <a:latin typeface="Times New Roman" pitchFamily="18" charset="0"/>
                <a:ea typeface="Tahoma" pitchFamily="34" charset="0"/>
                <a:cs typeface="Times New Roman" pitchFamily="18" charset="0"/>
              </a:rPr>
              <a:t> indicated as:</a:t>
            </a:r>
          </a:p>
          <a:p>
            <a:endParaRPr lang="en-IN" dirty="0">
              <a:latin typeface="Times New Roman" pitchFamily="18" charset="0"/>
              <a:ea typeface="Tahoma" pitchFamily="34" charset="0"/>
              <a:cs typeface="Times New Roman" pitchFamily="18" charset="0"/>
            </a:endParaRPr>
          </a:p>
          <a:p>
            <a:r>
              <a:rPr lang="en-IN" dirty="0" smtClean="0">
                <a:latin typeface="Times New Roman" pitchFamily="18" charset="0"/>
                <a:ea typeface="Tahoma" pitchFamily="34" charset="0"/>
                <a:cs typeface="Times New Roman" pitchFamily="18" charset="0"/>
              </a:rPr>
              <a:t> </a:t>
            </a:r>
            <a:r>
              <a:rPr lang="en-IN" sz="2400" dirty="0" smtClean="0">
                <a:latin typeface="Times New Roman" pitchFamily="18" charset="0"/>
                <a:ea typeface="Tahoma" pitchFamily="34" charset="0"/>
                <a:cs typeface="Times New Roman" pitchFamily="18" charset="0"/>
              </a:rPr>
              <a:t>t = 0 </a:t>
            </a:r>
            <a:r>
              <a:rPr lang="en-IN" sz="2400" baseline="30000" dirty="0" smtClean="0">
                <a:latin typeface="Times New Roman" pitchFamily="18" charset="0"/>
                <a:ea typeface="Tahoma" pitchFamily="34" charset="0"/>
                <a:cs typeface="Times New Roman" pitchFamily="18" charset="0"/>
              </a:rPr>
              <a:t>-</a:t>
            </a:r>
            <a:r>
              <a:rPr lang="en-IN" sz="2400" dirty="0" smtClean="0">
                <a:latin typeface="Times New Roman" pitchFamily="18" charset="0"/>
                <a:ea typeface="Tahoma" pitchFamily="34" charset="0"/>
                <a:cs typeface="Times New Roman" pitchFamily="18" charset="0"/>
              </a:rPr>
              <a:t> </a:t>
            </a:r>
            <a:r>
              <a:rPr lang="en-IN" dirty="0" smtClean="0">
                <a:latin typeface="Times New Roman" pitchFamily="18" charset="0"/>
                <a:ea typeface="Tahoma" pitchFamily="34" charset="0"/>
                <a:cs typeface="Times New Roman" pitchFamily="18" charset="0"/>
              </a:rPr>
              <a:t>= instant just before switch operation</a:t>
            </a:r>
          </a:p>
          <a:p>
            <a:r>
              <a:rPr lang="en-IN" dirty="0">
                <a:latin typeface="Times New Roman" pitchFamily="18" charset="0"/>
                <a:ea typeface="Tahoma" pitchFamily="34" charset="0"/>
                <a:cs typeface="Times New Roman" pitchFamily="18" charset="0"/>
              </a:rPr>
              <a:t> </a:t>
            </a:r>
            <a:r>
              <a:rPr lang="en-IN" dirty="0" smtClean="0">
                <a:latin typeface="Times New Roman" pitchFamily="18" charset="0"/>
                <a:ea typeface="Tahoma" pitchFamily="34" charset="0"/>
                <a:cs typeface="Times New Roman" pitchFamily="18" charset="0"/>
              </a:rPr>
              <a:t>                 (steady state before switch operation)</a:t>
            </a:r>
          </a:p>
          <a:p>
            <a:endParaRPr lang="en-IN" dirty="0">
              <a:latin typeface="Times New Roman" pitchFamily="18" charset="0"/>
              <a:ea typeface="Tahoma" pitchFamily="34" charset="0"/>
              <a:cs typeface="Times New Roman" pitchFamily="18" charset="0"/>
            </a:endParaRPr>
          </a:p>
          <a:p>
            <a:r>
              <a:rPr lang="en-IN" dirty="0" smtClean="0">
                <a:latin typeface="Times New Roman" pitchFamily="18" charset="0"/>
                <a:ea typeface="Tahoma" pitchFamily="34" charset="0"/>
                <a:cs typeface="Times New Roman" pitchFamily="18" charset="0"/>
              </a:rPr>
              <a:t> </a:t>
            </a:r>
            <a:r>
              <a:rPr lang="en-IN" sz="2400" dirty="0" smtClean="0">
                <a:latin typeface="Times New Roman" pitchFamily="18" charset="0"/>
                <a:ea typeface="Tahoma" pitchFamily="34" charset="0"/>
                <a:cs typeface="Times New Roman" pitchFamily="18" charset="0"/>
              </a:rPr>
              <a:t>t = 0 </a:t>
            </a:r>
            <a:r>
              <a:rPr lang="en-IN" sz="2400" baseline="30000" dirty="0" smtClean="0">
                <a:latin typeface="Times New Roman" pitchFamily="18" charset="0"/>
                <a:ea typeface="Tahoma" pitchFamily="34" charset="0"/>
                <a:cs typeface="Times New Roman" pitchFamily="18" charset="0"/>
              </a:rPr>
              <a:t>+</a:t>
            </a:r>
            <a:r>
              <a:rPr lang="en-IN" sz="2400" dirty="0" smtClean="0">
                <a:latin typeface="Times New Roman" pitchFamily="18" charset="0"/>
                <a:ea typeface="Tahoma" pitchFamily="34" charset="0"/>
                <a:cs typeface="Times New Roman" pitchFamily="18" charset="0"/>
              </a:rPr>
              <a:t> </a:t>
            </a:r>
            <a:r>
              <a:rPr lang="en-IN" dirty="0" smtClean="0">
                <a:latin typeface="Times New Roman" pitchFamily="18" charset="0"/>
                <a:ea typeface="Tahoma" pitchFamily="34" charset="0"/>
                <a:cs typeface="Times New Roman" pitchFamily="18" charset="0"/>
              </a:rPr>
              <a:t>= instant just the switch operation</a:t>
            </a:r>
          </a:p>
          <a:p>
            <a:r>
              <a:rPr lang="en-IN" dirty="0">
                <a:latin typeface="Times New Roman" pitchFamily="18" charset="0"/>
                <a:ea typeface="Tahoma" pitchFamily="34" charset="0"/>
                <a:cs typeface="Times New Roman" pitchFamily="18" charset="0"/>
              </a:rPr>
              <a:t> </a:t>
            </a:r>
            <a:r>
              <a:rPr lang="en-IN" dirty="0" smtClean="0">
                <a:latin typeface="Times New Roman" pitchFamily="18" charset="0"/>
                <a:ea typeface="Tahoma" pitchFamily="34" charset="0"/>
                <a:cs typeface="Times New Roman" pitchFamily="18" charset="0"/>
              </a:rPr>
              <a:t>                  (transient state operation)</a:t>
            </a:r>
          </a:p>
          <a:p>
            <a:endParaRPr lang="en-IN" dirty="0">
              <a:latin typeface="Times New Roman" pitchFamily="18" charset="0"/>
              <a:ea typeface="Tahoma" pitchFamily="34" charset="0"/>
              <a:cs typeface="Times New Roman" pitchFamily="18" charset="0"/>
            </a:endParaRPr>
          </a:p>
          <a:p>
            <a:r>
              <a:rPr lang="en-IN" dirty="0" smtClean="0">
                <a:latin typeface="Times New Roman" pitchFamily="18" charset="0"/>
                <a:ea typeface="Tahoma" pitchFamily="34" charset="0"/>
                <a:cs typeface="Times New Roman" pitchFamily="18" charset="0"/>
              </a:rPr>
              <a:t> </a:t>
            </a:r>
            <a:r>
              <a:rPr lang="en-IN" sz="2400" dirty="0" smtClean="0">
                <a:latin typeface="Times New Roman" pitchFamily="18" charset="0"/>
                <a:ea typeface="Tahoma" pitchFamily="34" charset="0"/>
                <a:cs typeface="Times New Roman" pitchFamily="18" charset="0"/>
              </a:rPr>
              <a:t>t = ∞</a:t>
            </a:r>
            <a:r>
              <a:rPr lang="en-IN" dirty="0" smtClean="0">
                <a:latin typeface="Times New Roman" pitchFamily="18" charset="0"/>
                <a:ea typeface="Tahoma" pitchFamily="34" charset="0"/>
                <a:cs typeface="Times New Roman" pitchFamily="18" charset="0"/>
              </a:rPr>
              <a:t>  = steady state after switch operation</a:t>
            </a:r>
          </a:p>
          <a:p>
            <a:endParaRPr lang="en-IN" dirty="0"/>
          </a:p>
          <a:p>
            <a:endParaRPr lang="en-IN" dirty="0" smtClean="0"/>
          </a:p>
          <a:p>
            <a:r>
              <a:rPr lang="en-IN" b="1" dirty="0" smtClean="0">
                <a:solidFill>
                  <a:srgbClr val="C00000"/>
                </a:solidFill>
              </a:rPr>
              <a:t>Order of the circuit or network:</a:t>
            </a:r>
          </a:p>
          <a:p>
            <a:endParaRPr lang="en-IN" dirty="0"/>
          </a:p>
          <a:p>
            <a:r>
              <a:rPr lang="en-IN" dirty="0" smtClean="0">
                <a:latin typeface="Times New Roman" pitchFamily="18" charset="0"/>
                <a:cs typeface="Times New Roman" pitchFamily="18" charset="0"/>
              </a:rPr>
              <a:t>The number of energy storage components available in distributed form in any </a:t>
            </a:r>
          </a:p>
          <a:p>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circuit represents its order.</a:t>
            </a:r>
          </a:p>
          <a:p>
            <a:endParaRPr lang="en-IN" dirty="0">
              <a:latin typeface="Times New Roman" pitchFamily="18" charset="0"/>
              <a:cs typeface="Times New Roman" pitchFamily="18" charset="0"/>
            </a:endParaRPr>
          </a:p>
          <a:p>
            <a:r>
              <a:rPr lang="en-IN" dirty="0" smtClean="0">
                <a:latin typeface="Times New Roman" pitchFamily="18" charset="0"/>
                <a:cs typeface="Times New Roman" pitchFamily="18" charset="0"/>
              </a:rPr>
              <a:t>RL, RC  first order                    RLC, LLR, CCR, LC – second order</a:t>
            </a:r>
            <a:endParaRPr lang="en-US" dirty="0">
              <a:latin typeface="Times New Roman" pitchFamily="18" charset="0"/>
              <a:cs typeface="Times New Roman" pitchFamily="18" charset="0"/>
            </a:endParaRPr>
          </a:p>
          <a:p>
            <a:endParaRPr lang="en-US" baseline="-250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1C7222D-8AA5-4E29-A07D-211CBF8B3B87}"/>
              </a:ext>
            </a:extLst>
          </p:cNvPr>
          <p:cNvSpPr>
            <a:spLocks noGrp="1"/>
          </p:cNvSpPr>
          <p:nvPr>
            <p:ph idx="1"/>
          </p:nvPr>
        </p:nvSpPr>
        <p:spPr>
          <a:xfrm>
            <a:off x="500034" y="792174"/>
            <a:ext cx="7886700" cy="4351338"/>
          </a:xfrm>
        </p:spPr>
        <p:txBody>
          <a:bodyPr/>
          <a:lstStyle/>
          <a:p>
            <a:r>
              <a:rPr lang="en-US" sz="1800" b="1" i="0" u="none" strike="noStrike" baseline="0" dirty="0">
                <a:solidFill>
                  <a:srgbClr val="13B70E"/>
                </a:solidFill>
                <a:latin typeface="ItcKabel-Medium"/>
              </a:rPr>
              <a:t>The Source-Free </a:t>
            </a:r>
            <a:r>
              <a:rPr lang="en-US" sz="1800" b="1" i="1" u="none" strike="noStrike" baseline="0" dirty="0">
                <a:solidFill>
                  <a:srgbClr val="13B70E"/>
                </a:solidFill>
                <a:latin typeface="ItcKabel-MediumItalic"/>
              </a:rPr>
              <a:t>RC </a:t>
            </a:r>
            <a:r>
              <a:rPr lang="en-US" sz="1800" b="1" i="0" u="none" strike="noStrike" baseline="0" dirty="0">
                <a:solidFill>
                  <a:srgbClr val="13B70E"/>
                </a:solidFill>
                <a:latin typeface="ItcKabel-Medium"/>
              </a:rPr>
              <a:t>Circuit</a:t>
            </a:r>
            <a:endParaRPr lang="en-US" b="1" dirty="0"/>
          </a:p>
        </p:txBody>
      </p:sp>
      <mc:AlternateContent xmlns:mc="http://schemas.openxmlformats.org/markup-compatibility/2006">
        <mc:Choice xmlns:a14="http://schemas.microsoft.com/office/drawing/2010/main" xmlns="" Requires="a14">
          <p:sp>
            <p:nvSpPr>
              <p:cNvPr id="5" name="TextBox 4">
                <a:extLst>
                  <a:ext uri="{FF2B5EF4-FFF2-40B4-BE49-F238E27FC236}">
                    <a16:creationId xmlns:a16="http://schemas.microsoft.com/office/drawing/2014/main" id="{DB368CDD-955D-4909-A40E-6B31D44F8BBD}"/>
                  </a:ext>
                </a:extLst>
              </p:cNvPr>
              <p:cNvSpPr txBox="1"/>
              <p:nvPr/>
            </p:nvSpPr>
            <p:spPr>
              <a:xfrm>
                <a:off x="1569817" y="3544266"/>
                <a:ext cx="9017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𝐼</m:t>
                          </m:r>
                        </m:e>
                        <m:sub>
                          <m:r>
                            <a:rPr lang="en-US" b="0" i="1" smtClean="0">
                              <a:latin typeface="Cambria Math" panose="02040503050406030204" pitchFamily="18" charset="0"/>
                            </a:rPr>
                            <m:t>𝑐</m:t>
                          </m:r>
                        </m:sub>
                      </m:sSub>
                    </m:oMath>
                  </m:oMathPara>
                </a14:m>
                <a:endParaRPr lang="en-US" dirty="0"/>
              </a:p>
            </p:txBody>
          </p:sp>
        </mc:Choice>
        <mc:Fallback>
          <p:sp>
            <p:nvSpPr>
              <p:cNvPr id="5" name="TextBox 4">
                <a:extLst>
                  <a:ext uri="{FF2B5EF4-FFF2-40B4-BE49-F238E27FC236}">
                    <a16:creationId xmlns:a16="http://schemas.microsoft.com/office/drawing/2014/main" xmlns="" xmlns:a14="http://schemas.microsoft.com/office/drawing/2010/main" id="{DB368CDD-955D-4909-A40E-6B31D44F8BBD}"/>
                  </a:ext>
                </a:extLst>
              </p:cNvPr>
              <p:cNvSpPr txBox="1">
                <a:spLocks noRot="1" noChangeAspect="1" noMove="1" noResize="1" noEditPoints="1" noAdjustHandles="1" noChangeArrowheads="1" noChangeShapeType="1" noTextEdit="1"/>
              </p:cNvSpPr>
              <p:nvPr/>
            </p:nvSpPr>
            <p:spPr>
              <a:xfrm>
                <a:off x="1177363" y="3544267"/>
                <a:ext cx="676291" cy="276999"/>
              </a:xfrm>
              <a:prstGeom prst="rect">
                <a:avLst/>
              </a:prstGeom>
              <a:blipFill>
                <a:blip r:embed="rId2" cstate="print"/>
                <a:stretch>
                  <a:fillRect l="-6122" r="-680" b="-15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7" name="TextBox 6">
                <a:extLst>
                  <a:ext uri="{FF2B5EF4-FFF2-40B4-BE49-F238E27FC236}">
                    <a16:creationId xmlns:a16="http://schemas.microsoft.com/office/drawing/2014/main" id="{10F897BF-FE1A-4A24-8E1E-438722E26332}"/>
                  </a:ext>
                </a:extLst>
              </p:cNvPr>
              <p:cNvSpPr txBox="1"/>
              <p:nvPr/>
            </p:nvSpPr>
            <p:spPr>
              <a:xfrm>
                <a:off x="1569817" y="4132554"/>
                <a:ext cx="11325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𝐼</m:t>
                          </m:r>
                        </m:e>
                        <m:sub>
                          <m:r>
                            <a:rPr lang="en-US" b="0" i="1" smtClean="0">
                              <a:latin typeface="Cambria Math" panose="02040503050406030204" pitchFamily="18" charset="0"/>
                            </a:rPr>
                            <m:t>𝑅</m:t>
                          </m:r>
                        </m:sub>
                      </m:sSub>
                      <m:r>
                        <a:rPr lang="en-US" b="0" i="1" smtClean="0">
                          <a:latin typeface="Cambria Math" panose="02040503050406030204" pitchFamily="18" charset="0"/>
                        </a:rPr>
                        <m:t>=0</m:t>
                      </m:r>
                    </m:oMath>
                  </m:oMathPara>
                </a14:m>
                <a:endParaRPr lang="en-US" dirty="0"/>
              </a:p>
            </p:txBody>
          </p:sp>
        </mc:Choice>
        <mc:Fallback>
          <p:sp>
            <p:nvSpPr>
              <p:cNvPr id="7" name="TextBox 6">
                <a:extLst>
                  <a:ext uri="{FF2B5EF4-FFF2-40B4-BE49-F238E27FC236}">
                    <a16:creationId xmlns:a16="http://schemas.microsoft.com/office/drawing/2014/main" xmlns="" xmlns:a14="http://schemas.microsoft.com/office/drawing/2010/main" id="{10F897BF-FE1A-4A24-8E1E-438722E26332}"/>
                  </a:ext>
                </a:extLst>
              </p:cNvPr>
              <p:cNvSpPr txBox="1">
                <a:spLocks noRot="1" noChangeAspect="1" noMove="1" noResize="1" noEditPoints="1" noAdjustHandles="1" noChangeArrowheads="1" noChangeShapeType="1" noTextEdit="1"/>
              </p:cNvSpPr>
              <p:nvPr/>
            </p:nvSpPr>
            <p:spPr>
              <a:xfrm>
                <a:off x="1177363" y="4132555"/>
                <a:ext cx="849416" cy="276999"/>
              </a:xfrm>
              <a:prstGeom prst="rect">
                <a:avLst/>
              </a:prstGeom>
              <a:blipFill>
                <a:blip r:embed="rId3" cstate="print"/>
                <a:stretch>
                  <a:fillRect l="-4865" r="-4865" b="-1555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xmlns="" id="{7038B259-69A7-4AF8-90D1-16500F7C51CA}"/>
              </a:ext>
            </a:extLst>
          </p:cNvPr>
          <p:cNvPicPr>
            <a:picLocks noChangeAspect="1"/>
          </p:cNvPicPr>
          <p:nvPr/>
        </p:nvPicPr>
        <p:blipFill>
          <a:blip r:embed="rId4" cstate="print"/>
          <a:stretch>
            <a:fillRect/>
          </a:stretch>
        </p:blipFill>
        <p:spPr>
          <a:xfrm>
            <a:off x="957745" y="4591781"/>
            <a:ext cx="1451364" cy="762897"/>
          </a:xfrm>
          <a:prstGeom prst="rect">
            <a:avLst/>
          </a:prstGeom>
        </p:spPr>
      </p:pic>
      <p:pic>
        <p:nvPicPr>
          <p:cNvPr id="9" name="Picture 8">
            <a:extLst>
              <a:ext uri="{FF2B5EF4-FFF2-40B4-BE49-F238E27FC236}">
                <a16:creationId xmlns:a16="http://schemas.microsoft.com/office/drawing/2014/main" xmlns="" id="{6E2CFA15-A143-45D6-A27D-C70BACA48556}"/>
              </a:ext>
            </a:extLst>
          </p:cNvPr>
          <p:cNvPicPr>
            <a:picLocks noChangeAspect="1"/>
          </p:cNvPicPr>
          <p:nvPr/>
        </p:nvPicPr>
        <p:blipFill>
          <a:blip r:embed="rId5" cstate="print"/>
          <a:stretch>
            <a:fillRect/>
          </a:stretch>
        </p:blipFill>
        <p:spPr>
          <a:xfrm>
            <a:off x="2837621" y="3512138"/>
            <a:ext cx="1339721" cy="762897"/>
          </a:xfrm>
          <a:prstGeom prst="rect">
            <a:avLst/>
          </a:prstGeom>
        </p:spPr>
      </p:pic>
      <p:pic>
        <p:nvPicPr>
          <p:cNvPr id="10" name="Picture 9">
            <a:extLst>
              <a:ext uri="{FF2B5EF4-FFF2-40B4-BE49-F238E27FC236}">
                <a16:creationId xmlns:a16="http://schemas.microsoft.com/office/drawing/2014/main" xmlns="" id="{5FCF3035-6AA0-4450-91F2-71E8634729EA}"/>
              </a:ext>
            </a:extLst>
          </p:cNvPr>
          <p:cNvPicPr>
            <a:picLocks noChangeAspect="1"/>
          </p:cNvPicPr>
          <p:nvPr/>
        </p:nvPicPr>
        <p:blipFill>
          <a:blip r:embed="rId6" cstate="print"/>
          <a:stretch>
            <a:fillRect/>
          </a:stretch>
        </p:blipFill>
        <p:spPr>
          <a:xfrm>
            <a:off x="2886566" y="5238539"/>
            <a:ext cx="1228077" cy="614038"/>
          </a:xfrm>
          <a:prstGeom prst="rect">
            <a:avLst/>
          </a:prstGeom>
        </p:spPr>
      </p:pic>
      <mc:AlternateContent xmlns:mc="http://schemas.openxmlformats.org/markup-compatibility/2006">
        <mc:Choice xmlns:a14="http://schemas.microsoft.com/office/drawing/2010/main" xmlns="" Requires="a14">
          <p:sp>
            <p:nvSpPr>
              <p:cNvPr id="11" name="TextBox 10">
                <a:extLst>
                  <a:ext uri="{FF2B5EF4-FFF2-40B4-BE49-F238E27FC236}">
                    <a16:creationId xmlns:a16="http://schemas.microsoft.com/office/drawing/2014/main" id="{57365C96-14C0-4EF9-BE70-DD0D89DD9BC8}"/>
                  </a:ext>
                </a:extLst>
              </p:cNvPr>
              <p:cNvSpPr txBox="1"/>
              <p:nvPr/>
            </p:nvSpPr>
            <p:spPr>
              <a:xfrm>
                <a:off x="3848754" y="4480620"/>
                <a:ext cx="165577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𝑅𝐶</m:t>
                              </m:r>
                            </m:den>
                          </m:f>
                        </m:e>
                      </m:d>
                      <m:r>
                        <a:rPr lang="en-US" b="0" i="1" smtClean="0">
                          <a:latin typeface="Cambria Math" panose="02040503050406030204" pitchFamily="18" charset="0"/>
                        </a:rPr>
                        <m:t>𝑣</m:t>
                      </m:r>
                      <m:r>
                        <a:rPr lang="en-US" b="0" i="1" smtClean="0">
                          <a:latin typeface="Cambria Math" panose="02040503050406030204" pitchFamily="18" charset="0"/>
                        </a:rPr>
                        <m:t>=0</m:t>
                      </m:r>
                    </m:oMath>
                  </m:oMathPara>
                </a14:m>
                <a:endParaRPr lang="en-US" dirty="0"/>
              </a:p>
            </p:txBody>
          </p:sp>
        </mc:Choice>
        <mc:Fallback>
          <p:sp>
            <p:nvSpPr>
              <p:cNvPr id="11" name="TextBox 10">
                <a:extLst>
                  <a:ext uri="{FF2B5EF4-FFF2-40B4-BE49-F238E27FC236}">
                    <a16:creationId xmlns:a16="http://schemas.microsoft.com/office/drawing/2014/main" xmlns="" xmlns:a14="http://schemas.microsoft.com/office/drawing/2010/main" id="{57365C96-14C0-4EF9-BE70-DD0D89DD9BC8}"/>
                  </a:ext>
                </a:extLst>
              </p:cNvPr>
              <p:cNvSpPr txBox="1">
                <a:spLocks noRot="1" noChangeAspect="1" noMove="1" noResize="1" noEditPoints="1" noAdjustHandles="1" noChangeArrowheads="1" noChangeShapeType="1" noTextEdit="1"/>
              </p:cNvSpPr>
              <p:nvPr/>
            </p:nvSpPr>
            <p:spPr>
              <a:xfrm>
                <a:off x="2886565" y="4480620"/>
                <a:ext cx="1241831" cy="622350"/>
              </a:xfrm>
              <a:prstGeom prst="rect">
                <a:avLst/>
              </a:prstGeom>
              <a:blipFill>
                <a:blip r:embed="rId7" cstate="print"/>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xmlns="" id="{917C487C-1E92-44A5-99F1-ACB42F1AD6CD}"/>
              </a:ext>
            </a:extLst>
          </p:cNvPr>
          <p:cNvPicPr>
            <a:picLocks noChangeAspect="1"/>
          </p:cNvPicPr>
          <p:nvPr/>
        </p:nvPicPr>
        <p:blipFill>
          <a:blip r:embed="rId8" cstate="print"/>
          <a:stretch>
            <a:fillRect/>
          </a:stretch>
        </p:blipFill>
        <p:spPr>
          <a:xfrm>
            <a:off x="2886506" y="5889244"/>
            <a:ext cx="2878276" cy="469921"/>
          </a:xfrm>
          <a:prstGeom prst="rect">
            <a:avLst/>
          </a:prstGeom>
        </p:spPr>
      </p:pic>
      <p:pic>
        <p:nvPicPr>
          <p:cNvPr id="13" name="Picture 12">
            <a:extLst>
              <a:ext uri="{FF2B5EF4-FFF2-40B4-BE49-F238E27FC236}">
                <a16:creationId xmlns:a16="http://schemas.microsoft.com/office/drawing/2014/main" xmlns="" id="{CB3A0FCD-1290-4B26-8E1B-7E3F8A78EC4A}"/>
              </a:ext>
            </a:extLst>
          </p:cNvPr>
          <p:cNvPicPr>
            <a:picLocks noChangeAspect="1"/>
          </p:cNvPicPr>
          <p:nvPr/>
        </p:nvPicPr>
        <p:blipFill>
          <a:blip r:embed="rId9" cstate="print"/>
          <a:stretch>
            <a:fillRect/>
          </a:stretch>
        </p:blipFill>
        <p:spPr>
          <a:xfrm>
            <a:off x="5029359" y="5297109"/>
            <a:ext cx="1301323" cy="469921"/>
          </a:xfrm>
          <a:prstGeom prst="rect">
            <a:avLst/>
          </a:prstGeom>
        </p:spPr>
      </p:pic>
      <p:pic>
        <p:nvPicPr>
          <p:cNvPr id="14" name="Picture 13">
            <a:extLst>
              <a:ext uri="{FF2B5EF4-FFF2-40B4-BE49-F238E27FC236}">
                <a16:creationId xmlns:a16="http://schemas.microsoft.com/office/drawing/2014/main" xmlns="" id="{271EEEBD-0B68-4C2B-9385-CF608A0954C9}"/>
              </a:ext>
            </a:extLst>
          </p:cNvPr>
          <p:cNvPicPr>
            <a:picLocks noChangeAspect="1"/>
          </p:cNvPicPr>
          <p:nvPr/>
        </p:nvPicPr>
        <p:blipFill>
          <a:blip r:embed="rId10" cstate="print"/>
          <a:stretch>
            <a:fillRect/>
          </a:stretch>
        </p:blipFill>
        <p:spPr>
          <a:xfrm>
            <a:off x="5476219" y="1325932"/>
            <a:ext cx="2474656" cy="1617423"/>
          </a:xfrm>
          <a:prstGeom prst="rect">
            <a:avLst/>
          </a:prstGeom>
        </p:spPr>
      </p:pic>
      <p:pic>
        <p:nvPicPr>
          <p:cNvPr id="15" name="Picture 14">
            <a:extLst>
              <a:ext uri="{FF2B5EF4-FFF2-40B4-BE49-F238E27FC236}">
                <a16:creationId xmlns:a16="http://schemas.microsoft.com/office/drawing/2014/main" xmlns="" id="{D785F593-5FF0-4FE7-96FA-742D145A5741}"/>
              </a:ext>
            </a:extLst>
          </p:cNvPr>
          <p:cNvPicPr>
            <a:picLocks noChangeAspect="1"/>
          </p:cNvPicPr>
          <p:nvPr/>
        </p:nvPicPr>
        <p:blipFill>
          <a:blip r:embed="rId11" cstate="print"/>
          <a:stretch>
            <a:fillRect/>
          </a:stretch>
        </p:blipFill>
        <p:spPr>
          <a:xfrm>
            <a:off x="3071802" y="1142984"/>
            <a:ext cx="2014538" cy="2219325"/>
          </a:xfrm>
          <a:prstGeom prst="rect">
            <a:avLst/>
          </a:prstGeom>
        </p:spPr>
      </p:pic>
      <p:sp>
        <p:nvSpPr>
          <p:cNvPr id="16" name="TextBox 15"/>
          <p:cNvSpPr txBox="1"/>
          <p:nvPr/>
        </p:nvSpPr>
        <p:spPr>
          <a:xfrm>
            <a:off x="2143108" y="214290"/>
            <a:ext cx="6168676" cy="461665"/>
          </a:xfrm>
          <a:prstGeom prst="rect">
            <a:avLst/>
          </a:prstGeom>
          <a:noFill/>
        </p:spPr>
        <p:txBody>
          <a:bodyPr wrap="none" rtlCol="0">
            <a:spAutoFit/>
          </a:bodyPr>
          <a:lstStyle/>
          <a:p>
            <a:r>
              <a:rPr lang="en-IN" sz="2400" b="1" dirty="0" smtClean="0">
                <a:solidFill>
                  <a:srgbClr val="C00000"/>
                </a:solidFill>
              </a:rPr>
              <a:t>Natural response of the first order circuit</a:t>
            </a:r>
            <a:endParaRPr lang="en-US" sz="2400" b="1" dirty="0">
              <a:solidFill>
                <a:srgbClr val="C00000"/>
              </a:solidFill>
            </a:endParaRPr>
          </a:p>
        </p:txBody>
      </p:sp>
    </p:spTree>
    <p:extLst>
      <p:ext uri="{BB962C8B-B14F-4D97-AF65-F5344CB8AC3E}">
        <p14:creationId xmlns:p14="http://schemas.microsoft.com/office/powerpoint/2010/main" xmlns="" val="22376937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7FAD3A6E-1007-4C4F-BB06-5AA02F767D69}"/>
              </a:ext>
            </a:extLst>
          </p:cNvPr>
          <p:cNvSpPr txBox="1"/>
          <p:nvPr/>
        </p:nvSpPr>
        <p:spPr>
          <a:xfrm>
            <a:off x="367868" y="539233"/>
            <a:ext cx="4570890" cy="369332"/>
          </a:xfrm>
          <a:prstGeom prst="rect">
            <a:avLst/>
          </a:prstGeom>
          <a:noFill/>
        </p:spPr>
        <p:txBody>
          <a:bodyPr wrap="square">
            <a:spAutoFit/>
          </a:bodyPr>
          <a:lstStyle/>
          <a:p>
            <a:r>
              <a:rPr lang="en-US" sz="1800" b="1" i="0" u="none" strike="noStrike" baseline="0" dirty="0">
                <a:solidFill>
                  <a:srgbClr val="13B70E"/>
                </a:solidFill>
                <a:latin typeface="ItcKabel-Medium"/>
              </a:rPr>
              <a:t>The Source-Free </a:t>
            </a:r>
            <a:r>
              <a:rPr lang="en-US" sz="1800" b="1" i="1" u="none" strike="noStrike" baseline="0" dirty="0">
                <a:solidFill>
                  <a:srgbClr val="13B70E"/>
                </a:solidFill>
                <a:latin typeface="ItcKabel-MediumItalic"/>
              </a:rPr>
              <a:t>RC </a:t>
            </a:r>
            <a:r>
              <a:rPr lang="en-US" sz="1800" b="1" i="0" u="none" strike="noStrike" baseline="0" dirty="0">
                <a:solidFill>
                  <a:srgbClr val="13B70E"/>
                </a:solidFill>
                <a:latin typeface="ItcKabel-Medium"/>
              </a:rPr>
              <a:t>Circuit</a:t>
            </a:r>
            <a:endParaRPr lang="en-US" b="1" dirty="0"/>
          </a:p>
        </p:txBody>
      </p:sp>
      <p:pic>
        <p:nvPicPr>
          <p:cNvPr id="9" name="Picture 8">
            <a:extLst>
              <a:ext uri="{FF2B5EF4-FFF2-40B4-BE49-F238E27FC236}">
                <a16:creationId xmlns:a16="http://schemas.microsoft.com/office/drawing/2014/main" xmlns="" id="{2B07F2F5-5568-46E8-BB1D-71B4B6950C74}"/>
              </a:ext>
            </a:extLst>
          </p:cNvPr>
          <p:cNvPicPr>
            <a:picLocks noChangeAspect="1"/>
          </p:cNvPicPr>
          <p:nvPr/>
        </p:nvPicPr>
        <p:blipFill>
          <a:blip r:embed="rId2" cstate="print"/>
          <a:stretch>
            <a:fillRect/>
          </a:stretch>
        </p:blipFill>
        <p:spPr>
          <a:xfrm>
            <a:off x="1567464" y="1800225"/>
            <a:ext cx="1650206" cy="3257550"/>
          </a:xfrm>
          <a:prstGeom prst="rect">
            <a:avLst/>
          </a:prstGeom>
        </p:spPr>
      </p:pic>
      <p:pic>
        <p:nvPicPr>
          <p:cNvPr id="10" name="Picture 9">
            <a:extLst>
              <a:ext uri="{FF2B5EF4-FFF2-40B4-BE49-F238E27FC236}">
                <a16:creationId xmlns:a16="http://schemas.microsoft.com/office/drawing/2014/main" xmlns="" id="{AD688852-2538-4116-AC3C-FF1949FA5068}"/>
              </a:ext>
            </a:extLst>
          </p:cNvPr>
          <p:cNvPicPr>
            <a:picLocks noChangeAspect="1"/>
          </p:cNvPicPr>
          <p:nvPr/>
        </p:nvPicPr>
        <p:blipFill>
          <a:blip r:embed="rId3" cstate="print"/>
          <a:stretch>
            <a:fillRect/>
          </a:stretch>
        </p:blipFill>
        <p:spPr>
          <a:xfrm>
            <a:off x="4529831" y="1409701"/>
            <a:ext cx="1785938" cy="3648075"/>
          </a:xfrm>
          <a:prstGeom prst="rect">
            <a:avLst/>
          </a:prstGeom>
        </p:spPr>
      </p:pic>
      <p:cxnSp>
        <p:nvCxnSpPr>
          <p:cNvPr id="13" name="Straight Arrow Connector 12">
            <a:extLst>
              <a:ext uri="{FF2B5EF4-FFF2-40B4-BE49-F238E27FC236}">
                <a16:creationId xmlns:a16="http://schemas.microsoft.com/office/drawing/2014/main" xmlns="" id="{34877B1C-1EE5-4E5A-9F9D-B89F5C6B53E9}"/>
              </a:ext>
            </a:extLst>
          </p:cNvPr>
          <p:cNvCxnSpPr/>
          <p:nvPr/>
        </p:nvCxnSpPr>
        <p:spPr>
          <a:xfrm>
            <a:off x="3217670" y="2760955"/>
            <a:ext cx="0" cy="4882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0A01DF7B-8692-403A-AA56-F2F48EA33875}"/>
              </a:ext>
            </a:extLst>
          </p:cNvPr>
          <p:cNvCxnSpPr>
            <a:cxnSpLocks/>
          </p:cNvCxnSpPr>
          <p:nvPr/>
        </p:nvCxnSpPr>
        <p:spPr>
          <a:xfrm flipV="1">
            <a:off x="4623671" y="2760955"/>
            <a:ext cx="0" cy="2944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091194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B425D02-5EF2-42BE-A3B3-AC72B37EC5C7}"/>
              </a:ext>
            </a:extLst>
          </p:cNvPr>
          <p:cNvSpPr>
            <a:spLocks noGrp="1"/>
          </p:cNvSpPr>
          <p:nvPr>
            <p:ph idx="1"/>
          </p:nvPr>
        </p:nvSpPr>
        <p:spPr>
          <a:xfrm>
            <a:off x="362318" y="802763"/>
            <a:ext cx="7886700" cy="4351338"/>
          </a:xfrm>
        </p:spPr>
        <p:txBody>
          <a:bodyPr>
            <a:normAutofit/>
          </a:bodyPr>
          <a:lstStyle/>
          <a:p>
            <a:pPr algn="l"/>
            <a:r>
              <a:rPr lang="en-US" sz="2000" b="0" i="0" u="none" strike="noStrike" baseline="0" dirty="0">
                <a:solidFill>
                  <a:srgbClr val="000000"/>
                </a:solidFill>
                <a:latin typeface="Times New Roman" panose="02020603050405020304" pitchFamily="18" charset="0"/>
                <a:cs typeface="Times New Roman" panose="02020603050405020304" pitchFamily="18" charset="0"/>
              </a:rPr>
              <a:t>The </a:t>
            </a:r>
            <a:r>
              <a:rPr lang="en-US" sz="2000" b="0" i="0" u="none" strike="noStrike" baseline="0" dirty="0">
                <a:solidFill>
                  <a:srgbClr val="009E70"/>
                </a:solidFill>
                <a:latin typeface="Times New Roman" panose="02020603050405020304" pitchFamily="18" charset="0"/>
                <a:cs typeface="Times New Roman" panose="02020603050405020304" pitchFamily="18" charset="0"/>
              </a:rPr>
              <a:t>time constant </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of a circuit is the time required for the response to decay to 36.8 percent of its initial value (1/e) or (e</a:t>
            </a:r>
            <a:r>
              <a:rPr lang="en-US" sz="2000" b="0" i="0" u="none" strike="noStrike" baseline="30000" dirty="0">
                <a:solidFill>
                  <a:srgbClr val="000000"/>
                </a:solidFill>
                <a:latin typeface="Times New Roman" panose="02020603050405020304" pitchFamily="18" charset="0"/>
                <a:cs typeface="Times New Roman" panose="02020603050405020304" pitchFamily="18" charset="0"/>
              </a:rPr>
              <a:t>-1</a:t>
            </a:r>
            <a:r>
              <a:rPr lang="en-US" sz="2000" b="0" i="0" u="none" strike="noStrike" dirty="0" smtClean="0">
                <a:solidFill>
                  <a:srgbClr val="000000"/>
                </a:solidFill>
                <a:latin typeface="Times New Roman" panose="02020603050405020304" pitchFamily="18" charset="0"/>
                <a:cs typeface="Times New Roman" panose="02020603050405020304" pitchFamily="18" charset="0"/>
              </a:rPr>
              <a:t>) </a:t>
            </a:r>
          </a:p>
          <a:p>
            <a:pPr algn="l"/>
            <a:r>
              <a:rPr lang="en-US" sz="2000" b="0" i="0" u="none" strike="noStrike" dirty="0" smtClean="0">
                <a:solidFill>
                  <a:srgbClr val="000000"/>
                </a:solidFill>
                <a:latin typeface="Times New Roman" panose="02020603050405020304" pitchFamily="18" charset="0"/>
                <a:cs typeface="Times New Roman" panose="02020603050405020304" pitchFamily="18" charset="0"/>
              </a:rPr>
              <a:t>Or It is also defined as time taken by the response to reach 63.4 % to its final value. </a:t>
            </a:r>
          </a:p>
        </p:txBody>
      </p:sp>
      <p:pic>
        <p:nvPicPr>
          <p:cNvPr id="5" name="Picture 4">
            <a:extLst>
              <a:ext uri="{FF2B5EF4-FFF2-40B4-BE49-F238E27FC236}">
                <a16:creationId xmlns:a16="http://schemas.microsoft.com/office/drawing/2014/main" xmlns="" id="{03BFF42D-1BA2-4653-B409-772B32259A5F}"/>
              </a:ext>
            </a:extLst>
          </p:cNvPr>
          <p:cNvPicPr>
            <a:picLocks noChangeAspect="1"/>
          </p:cNvPicPr>
          <p:nvPr/>
        </p:nvPicPr>
        <p:blipFill>
          <a:blip r:embed="rId2" cstate="print"/>
          <a:stretch>
            <a:fillRect/>
          </a:stretch>
        </p:blipFill>
        <p:spPr>
          <a:xfrm>
            <a:off x="3286861" y="3153679"/>
            <a:ext cx="1141963" cy="989701"/>
          </a:xfrm>
          <a:prstGeom prst="rect">
            <a:avLst/>
          </a:prstGeom>
        </p:spPr>
      </p:pic>
      <p:pic>
        <p:nvPicPr>
          <p:cNvPr id="6" name="Picture 5">
            <a:extLst>
              <a:ext uri="{FF2B5EF4-FFF2-40B4-BE49-F238E27FC236}">
                <a16:creationId xmlns:a16="http://schemas.microsoft.com/office/drawing/2014/main" xmlns="" id="{41BC8580-2EB7-4668-9CB5-03F66A61FC7F}"/>
              </a:ext>
            </a:extLst>
          </p:cNvPr>
          <p:cNvPicPr>
            <a:picLocks noChangeAspect="1"/>
          </p:cNvPicPr>
          <p:nvPr/>
        </p:nvPicPr>
        <p:blipFill>
          <a:blip r:embed="rId3" cstate="print"/>
          <a:stretch>
            <a:fillRect/>
          </a:stretch>
        </p:blipFill>
        <p:spPr>
          <a:xfrm>
            <a:off x="2660686" y="2181220"/>
            <a:ext cx="2662837" cy="676276"/>
          </a:xfrm>
          <a:prstGeom prst="rect">
            <a:avLst/>
          </a:prstGeom>
        </p:spPr>
      </p:pic>
      <p:pic>
        <p:nvPicPr>
          <p:cNvPr id="7" name="Picture 6">
            <a:extLst>
              <a:ext uri="{FF2B5EF4-FFF2-40B4-BE49-F238E27FC236}">
                <a16:creationId xmlns:a16="http://schemas.microsoft.com/office/drawing/2014/main" xmlns="" id="{8DE51E33-CF42-4DF7-9FDC-F12E67DE6DFB}"/>
              </a:ext>
            </a:extLst>
          </p:cNvPr>
          <p:cNvPicPr>
            <a:picLocks noChangeAspect="1"/>
          </p:cNvPicPr>
          <p:nvPr/>
        </p:nvPicPr>
        <p:blipFill>
          <a:blip r:embed="rId4" cstate="print"/>
          <a:stretch>
            <a:fillRect/>
          </a:stretch>
        </p:blipFill>
        <p:spPr>
          <a:xfrm>
            <a:off x="3062702" y="4156288"/>
            <a:ext cx="1752829" cy="987224"/>
          </a:xfrm>
          <a:prstGeom prst="rect">
            <a:avLst/>
          </a:prstGeom>
        </p:spPr>
      </p:pic>
      <p:pic>
        <p:nvPicPr>
          <p:cNvPr id="8" name="Picture 7">
            <a:extLst>
              <a:ext uri="{FF2B5EF4-FFF2-40B4-BE49-F238E27FC236}">
                <a16:creationId xmlns:a16="http://schemas.microsoft.com/office/drawing/2014/main" xmlns="" id="{F7945BEF-BBC9-4399-8BE4-426FD555D8F3}"/>
              </a:ext>
            </a:extLst>
          </p:cNvPr>
          <p:cNvPicPr>
            <a:picLocks noChangeAspect="1"/>
          </p:cNvPicPr>
          <p:nvPr/>
        </p:nvPicPr>
        <p:blipFill>
          <a:blip r:embed="rId5" cstate="print"/>
          <a:stretch>
            <a:fillRect/>
          </a:stretch>
        </p:blipFill>
        <p:spPr>
          <a:xfrm>
            <a:off x="2928926" y="5392081"/>
            <a:ext cx="2144132" cy="823001"/>
          </a:xfrm>
          <a:prstGeom prst="rect">
            <a:avLst/>
          </a:prstGeom>
        </p:spPr>
      </p:pic>
    </p:spTree>
    <p:extLst>
      <p:ext uri="{BB962C8B-B14F-4D97-AF65-F5344CB8AC3E}">
        <p14:creationId xmlns:p14="http://schemas.microsoft.com/office/powerpoint/2010/main" xmlns="" val="3872571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89212C39-C6B6-496D-A15B-FDCE84D93321}"/>
              </a:ext>
            </a:extLst>
          </p:cNvPr>
          <p:cNvPicPr>
            <a:picLocks noGrp="1" noChangeAspect="1"/>
          </p:cNvPicPr>
          <p:nvPr>
            <p:ph idx="1"/>
          </p:nvPr>
        </p:nvPicPr>
        <p:blipFill>
          <a:blip r:embed="rId2" cstate="print"/>
          <a:stretch>
            <a:fillRect/>
          </a:stretch>
        </p:blipFill>
        <p:spPr>
          <a:xfrm>
            <a:off x="2921215" y="1301378"/>
            <a:ext cx="1974083" cy="2127623"/>
          </a:xfrm>
          <a:prstGeom prst="rect">
            <a:avLst/>
          </a:prstGeom>
        </p:spPr>
      </p:pic>
      <p:pic>
        <p:nvPicPr>
          <p:cNvPr id="5" name="Picture 4">
            <a:extLst>
              <a:ext uri="{FF2B5EF4-FFF2-40B4-BE49-F238E27FC236}">
                <a16:creationId xmlns:a16="http://schemas.microsoft.com/office/drawing/2014/main" xmlns="" id="{EEBD7835-CD9C-4CD0-AA09-AC5A9F36F544}"/>
              </a:ext>
            </a:extLst>
          </p:cNvPr>
          <p:cNvPicPr>
            <a:picLocks noChangeAspect="1"/>
          </p:cNvPicPr>
          <p:nvPr/>
        </p:nvPicPr>
        <p:blipFill>
          <a:blip r:embed="rId3" cstate="print"/>
          <a:stretch>
            <a:fillRect/>
          </a:stretch>
        </p:blipFill>
        <p:spPr>
          <a:xfrm>
            <a:off x="1079618" y="4240775"/>
            <a:ext cx="1273527" cy="660347"/>
          </a:xfrm>
          <a:prstGeom prst="rect">
            <a:avLst/>
          </a:prstGeom>
        </p:spPr>
      </p:pic>
      <p:pic>
        <p:nvPicPr>
          <p:cNvPr id="6" name="Picture 5">
            <a:extLst>
              <a:ext uri="{FF2B5EF4-FFF2-40B4-BE49-F238E27FC236}">
                <a16:creationId xmlns:a16="http://schemas.microsoft.com/office/drawing/2014/main" xmlns="" id="{A9D92180-F608-4357-98AB-9C67BF181749}"/>
              </a:ext>
            </a:extLst>
          </p:cNvPr>
          <p:cNvPicPr>
            <a:picLocks noChangeAspect="1"/>
          </p:cNvPicPr>
          <p:nvPr/>
        </p:nvPicPr>
        <p:blipFill>
          <a:blip r:embed="rId4" cstate="print"/>
          <a:stretch>
            <a:fillRect/>
          </a:stretch>
        </p:blipFill>
        <p:spPr>
          <a:xfrm>
            <a:off x="935959" y="5037884"/>
            <a:ext cx="1627286" cy="825434"/>
          </a:xfrm>
          <a:prstGeom prst="rect">
            <a:avLst/>
          </a:prstGeom>
        </p:spPr>
      </p:pic>
      <p:pic>
        <p:nvPicPr>
          <p:cNvPr id="7" name="Picture 6">
            <a:extLst>
              <a:ext uri="{FF2B5EF4-FFF2-40B4-BE49-F238E27FC236}">
                <a16:creationId xmlns:a16="http://schemas.microsoft.com/office/drawing/2014/main" xmlns="" id="{4E81071E-F08B-483B-BC0B-0C865FCBFC44}"/>
              </a:ext>
            </a:extLst>
          </p:cNvPr>
          <p:cNvPicPr>
            <a:picLocks noChangeAspect="1"/>
          </p:cNvPicPr>
          <p:nvPr/>
        </p:nvPicPr>
        <p:blipFill>
          <a:blip r:embed="rId5" cstate="print"/>
          <a:stretch>
            <a:fillRect/>
          </a:stretch>
        </p:blipFill>
        <p:spPr>
          <a:xfrm>
            <a:off x="5017305" y="3895368"/>
            <a:ext cx="1061273" cy="613179"/>
          </a:xfrm>
          <a:prstGeom prst="rect">
            <a:avLst/>
          </a:prstGeom>
        </p:spPr>
      </p:pic>
      <p:pic>
        <p:nvPicPr>
          <p:cNvPr id="8" name="Picture 7">
            <a:extLst>
              <a:ext uri="{FF2B5EF4-FFF2-40B4-BE49-F238E27FC236}">
                <a16:creationId xmlns:a16="http://schemas.microsoft.com/office/drawing/2014/main" xmlns="" id="{F99315C1-3192-477A-8E65-671D84CD27D4}"/>
              </a:ext>
            </a:extLst>
          </p:cNvPr>
          <p:cNvPicPr>
            <a:picLocks noChangeAspect="1"/>
          </p:cNvPicPr>
          <p:nvPr/>
        </p:nvPicPr>
        <p:blipFill>
          <a:blip r:embed="rId6" cstate="print"/>
          <a:stretch>
            <a:fillRect/>
          </a:stretch>
        </p:blipFill>
        <p:spPr>
          <a:xfrm>
            <a:off x="3042476" y="3661093"/>
            <a:ext cx="1344279" cy="825434"/>
          </a:xfrm>
          <a:prstGeom prst="rect">
            <a:avLst/>
          </a:prstGeom>
        </p:spPr>
      </p:pic>
      <p:pic>
        <p:nvPicPr>
          <p:cNvPr id="9" name="Picture 8">
            <a:extLst>
              <a:ext uri="{FF2B5EF4-FFF2-40B4-BE49-F238E27FC236}">
                <a16:creationId xmlns:a16="http://schemas.microsoft.com/office/drawing/2014/main" xmlns="" id="{1E6DD342-945C-4A80-9E20-E5DCCDFAD65A}"/>
              </a:ext>
            </a:extLst>
          </p:cNvPr>
          <p:cNvPicPr>
            <a:picLocks noChangeAspect="1"/>
          </p:cNvPicPr>
          <p:nvPr/>
        </p:nvPicPr>
        <p:blipFill>
          <a:blip r:embed="rId7" cstate="print"/>
          <a:stretch>
            <a:fillRect/>
          </a:stretch>
        </p:blipFill>
        <p:spPr>
          <a:xfrm>
            <a:off x="4839080" y="4746495"/>
            <a:ext cx="1627286" cy="636765"/>
          </a:xfrm>
          <a:prstGeom prst="rect">
            <a:avLst/>
          </a:prstGeom>
        </p:spPr>
      </p:pic>
      <p:pic>
        <p:nvPicPr>
          <p:cNvPr id="10" name="Picture 9">
            <a:extLst>
              <a:ext uri="{FF2B5EF4-FFF2-40B4-BE49-F238E27FC236}">
                <a16:creationId xmlns:a16="http://schemas.microsoft.com/office/drawing/2014/main" xmlns="" id="{AD46AEBA-9C04-4140-AD85-1E612F81670C}"/>
              </a:ext>
            </a:extLst>
          </p:cNvPr>
          <p:cNvPicPr>
            <a:picLocks noChangeAspect="1"/>
          </p:cNvPicPr>
          <p:nvPr/>
        </p:nvPicPr>
        <p:blipFill>
          <a:blip r:embed="rId8" cstate="print"/>
          <a:stretch>
            <a:fillRect/>
          </a:stretch>
        </p:blipFill>
        <p:spPr>
          <a:xfrm>
            <a:off x="5853022" y="1301377"/>
            <a:ext cx="1839248" cy="2272014"/>
          </a:xfrm>
          <a:prstGeom prst="rect">
            <a:avLst/>
          </a:prstGeom>
        </p:spPr>
      </p:pic>
      <mc:AlternateContent xmlns:mc="http://schemas.openxmlformats.org/markup-compatibility/2006">
        <mc:Choice xmlns:a14="http://schemas.microsoft.com/office/drawing/2010/main" xmlns="" Requires="a14">
          <p:sp>
            <p:nvSpPr>
              <p:cNvPr id="12" name="TextBox 11">
                <a:extLst>
                  <a:ext uri="{FF2B5EF4-FFF2-40B4-BE49-F238E27FC236}">
                    <a16:creationId xmlns:a16="http://schemas.microsoft.com/office/drawing/2014/main" id="{9986B731-1D15-48B9-8DB7-7794FA52E338}"/>
                  </a:ext>
                </a:extLst>
              </p:cNvPr>
              <p:cNvSpPr txBox="1"/>
              <p:nvPr/>
            </p:nvSpPr>
            <p:spPr>
              <a:xfrm>
                <a:off x="1830998" y="3573391"/>
                <a:ext cx="10036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𝐿</m:t>
                          </m:r>
                        </m:sub>
                      </m:sSub>
                    </m:oMath>
                  </m:oMathPara>
                </a14:m>
                <a:endParaRPr lang="en-US" dirty="0"/>
              </a:p>
            </p:txBody>
          </p:sp>
        </mc:Choice>
        <mc:Fallback>
          <p:sp>
            <p:nvSpPr>
              <p:cNvPr id="12" name="TextBox 11">
                <a:extLst>
                  <a:ext uri="{FF2B5EF4-FFF2-40B4-BE49-F238E27FC236}">
                    <a16:creationId xmlns:a16="http://schemas.microsoft.com/office/drawing/2014/main" xmlns="" xmlns:a14="http://schemas.microsoft.com/office/drawing/2010/main" id="{9986B731-1D15-48B9-8DB7-7794FA52E338}"/>
                  </a:ext>
                </a:extLst>
              </p:cNvPr>
              <p:cNvSpPr txBox="1">
                <a:spLocks noRot="1" noChangeAspect="1" noMove="1" noResize="1" noEditPoints="1" noAdjustHandles="1" noChangeArrowheads="1" noChangeShapeType="1" noTextEdit="1"/>
              </p:cNvSpPr>
              <p:nvPr/>
            </p:nvSpPr>
            <p:spPr>
              <a:xfrm>
                <a:off x="1373249" y="3573392"/>
                <a:ext cx="752706" cy="276999"/>
              </a:xfrm>
              <a:prstGeom prst="rect">
                <a:avLst/>
              </a:prstGeom>
              <a:blipFill>
                <a:blip r:embed="rId9" cstate="print"/>
                <a:stretch>
                  <a:fillRect l="-3030" r="-1818" b="-15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4" name="TextBox 13">
                <a:extLst>
                  <a:ext uri="{FF2B5EF4-FFF2-40B4-BE49-F238E27FC236}">
                    <a16:creationId xmlns:a16="http://schemas.microsoft.com/office/drawing/2014/main" id="{3E64F5B7-58E1-48DE-B51C-7EB66CDB7AD0}"/>
                  </a:ext>
                </a:extLst>
              </p:cNvPr>
              <p:cNvSpPr txBox="1"/>
              <p:nvPr/>
            </p:nvSpPr>
            <p:spPr>
              <a:xfrm>
                <a:off x="4156268" y="4716414"/>
                <a:ext cx="146379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𝐿</m:t>
                              </m:r>
                            </m:den>
                          </m:f>
                        </m:e>
                      </m:d>
                      <m:r>
                        <a:rPr lang="en-US" b="0" i="1" smtClean="0">
                          <a:latin typeface="Cambria Math" panose="02040503050406030204" pitchFamily="18" charset="0"/>
                        </a:rPr>
                        <m:t>𝑖</m:t>
                      </m:r>
                      <m:r>
                        <a:rPr lang="en-US" b="0" i="1" smtClean="0">
                          <a:latin typeface="Cambria Math" panose="02040503050406030204" pitchFamily="18" charset="0"/>
                        </a:rPr>
                        <m:t>=0</m:t>
                      </m:r>
                    </m:oMath>
                  </m:oMathPara>
                </a14:m>
                <a:endParaRPr lang="en-US" dirty="0"/>
              </a:p>
            </p:txBody>
          </p:sp>
        </mc:Choice>
        <mc:Fallback>
          <p:sp>
            <p:nvSpPr>
              <p:cNvPr id="14" name="TextBox 13">
                <a:extLst>
                  <a:ext uri="{FF2B5EF4-FFF2-40B4-BE49-F238E27FC236}">
                    <a16:creationId xmlns:a16="http://schemas.microsoft.com/office/drawing/2014/main" xmlns="" xmlns:a14="http://schemas.microsoft.com/office/drawing/2010/main" id="{3E64F5B7-58E1-48DE-B51C-7EB66CDB7AD0}"/>
                  </a:ext>
                </a:extLst>
              </p:cNvPr>
              <p:cNvSpPr txBox="1">
                <a:spLocks noRot="1" noChangeAspect="1" noMove="1" noResize="1" noEditPoints="1" noAdjustHandles="1" noChangeArrowheads="1" noChangeShapeType="1" noTextEdit="1"/>
              </p:cNvSpPr>
              <p:nvPr/>
            </p:nvSpPr>
            <p:spPr>
              <a:xfrm>
                <a:off x="3117202" y="4716414"/>
                <a:ext cx="1097849" cy="622350"/>
              </a:xfrm>
              <a:prstGeom prst="rect">
                <a:avLst/>
              </a:prstGeom>
              <a:blipFill>
                <a:blip r:embed="rId10"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5" name="TextBox 14">
                <a:extLst>
                  <a:ext uri="{FF2B5EF4-FFF2-40B4-BE49-F238E27FC236}">
                    <a16:creationId xmlns:a16="http://schemas.microsoft.com/office/drawing/2014/main" id="{382A80E3-C8F3-4C0C-ACC1-DDC211F75120}"/>
                  </a:ext>
                </a:extLst>
              </p:cNvPr>
              <p:cNvSpPr txBox="1"/>
              <p:nvPr/>
            </p:nvSpPr>
            <p:spPr>
              <a:xfrm>
                <a:off x="4122413" y="5645839"/>
                <a:ext cx="1497654"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𝑅𝑡</m:t>
                          </m:r>
                          <m:r>
                            <a:rPr lang="en-US" b="0" i="1" smtClean="0">
                              <a:latin typeface="Cambria Math" panose="02040503050406030204" pitchFamily="18" charset="0"/>
                            </a:rPr>
                            <m:t>/</m:t>
                          </m:r>
                          <m:r>
                            <a:rPr lang="en-US" b="0" i="1" smtClean="0">
                              <a:latin typeface="Cambria Math" panose="02040503050406030204" pitchFamily="18" charset="0"/>
                            </a:rPr>
                            <m:t>𝐿</m:t>
                          </m:r>
                        </m:sup>
                      </m:sSup>
                    </m:oMath>
                  </m:oMathPara>
                </a14:m>
                <a:endParaRPr lang="en-US" dirty="0"/>
              </a:p>
            </p:txBody>
          </p:sp>
        </mc:Choice>
        <mc:Fallback>
          <p:sp>
            <p:nvSpPr>
              <p:cNvPr id="15" name="TextBox 14">
                <a:extLst>
                  <a:ext uri="{FF2B5EF4-FFF2-40B4-BE49-F238E27FC236}">
                    <a16:creationId xmlns:a16="http://schemas.microsoft.com/office/drawing/2014/main" xmlns="" xmlns:a14="http://schemas.microsoft.com/office/drawing/2010/main" id="{382A80E3-C8F3-4C0C-ACC1-DDC211F75120}"/>
                  </a:ext>
                </a:extLst>
              </p:cNvPr>
              <p:cNvSpPr txBox="1">
                <a:spLocks noRot="1" noChangeAspect="1" noMove="1" noResize="1" noEditPoints="1" noAdjustHandles="1" noChangeArrowheads="1" noChangeShapeType="1" noTextEdit="1"/>
              </p:cNvSpPr>
              <p:nvPr/>
            </p:nvSpPr>
            <p:spPr>
              <a:xfrm>
                <a:off x="3091810" y="5645840"/>
                <a:ext cx="1123241" cy="287323"/>
              </a:xfrm>
              <a:prstGeom prst="rect">
                <a:avLst/>
              </a:prstGeom>
              <a:blipFill>
                <a:blip r:embed="rId11" cstate="print"/>
                <a:stretch>
                  <a:fillRect l="-3659" t="-8511" r="-1220" b="-851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xmlns="" id="{4955F254-0F68-4927-BB46-7CE94FA92E41}"/>
              </a:ext>
            </a:extLst>
          </p:cNvPr>
          <p:cNvSpPr txBox="1"/>
          <p:nvPr/>
        </p:nvSpPr>
        <p:spPr>
          <a:xfrm>
            <a:off x="428596" y="642918"/>
            <a:ext cx="4570890" cy="369332"/>
          </a:xfrm>
          <a:prstGeom prst="rect">
            <a:avLst/>
          </a:prstGeom>
          <a:noFill/>
        </p:spPr>
        <p:txBody>
          <a:bodyPr wrap="square">
            <a:spAutoFit/>
          </a:bodyPr>
          <a:lstStyle/>
          <a:p>
            <a:r>
              <a:rPr lang="en-US" sz="1800" b="1" i="0" u="none" strike="noStrike" baseline="0" dirty="0">
                <a:solidFill>
                  <a:srgbClr val="13B70E"/>
                </a:solidFill>
                <a:latin typeface="ItcKabel-Medium"/>
              </a:rPr>
              <a:t>The Source-Free </a:t>
            </a:r>
            <a:r>
              <a:rPr lang="en-US" sz="1800" b="1" i="1" u="none" strike="noStrike" baseline="0" dirty="0">
                <a:solidFill>
                  <a:srgbClr val="13B70E"/>
                </a:solidFill>
                <a:latin typeface="ItcKabel-MediumItalic"/>
              </a:rPr>
              <a:t>RL </a:t>
            </a:r>
            <a:r>
              <a:rPr lang="en-US" sz="1800" b="1" i="0" u="none" strike="noStrike" baseline="0" dirty="0">
                <a:solidFill>
                  <a:srgbClr val="13B70E"/>
                </a:solidFill>
                <a:latin typeface="ItcKabel-Medium"/>
              </a:rPr>
              <a:t>Circuit</a:t>
            </a:r>
            <a:endParaRPr lang="en-US" b="1" dirty="0"/>
          </a:p>
        </p:txBody>
      </p:sp>
    </p:spTree>
    <p:extLst>
      <p:ext uri="{BB962C8B-B14F-4D97-AF65-F5344CB8AC3E}">
        <p14:creationId xmlns:p14="http://schemas.microsoft.com/office/powerpoint/2010/main" xmlns="" val="42807566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5D1C38AF-4139-4482-BDA9-2EDDA488F827}"/>
              </a:ext>
            </a:extLst>
          </p:cNvPr>
          <p:cNvPicPr>
            <a:picLocks noGrp="1" noChangeAspect="1"/>
          </p:cNvPicPr>
          <p:nvPr>
            <p:ph idx="1"/>
          </p:nvPr>
        </p:nvPicPr>
        <p:blipFill>
          <a:blip r:embed="rId2" cstate="print"/>
          <a:stretch>
            <a:fillRect/>
          </a:stretch>
        </p:blipFill>
        <p:spPr>
          <a:xfrm>
            <a:off x="2353969" y="3390680"/>
            <a:ext cx="1893344" cy="1109890"/>
          </a:xfrm>
          <a:prstGeom prst="rect">
            <a:avLst/>
          </a:prstGeom>
        </p:spPr>
      </p:pic>
      <p:pic>
        <p:nvPicPr>
          <p:cNvPr id="4" name="Picture 3">
            <a:extLst>
              <a:ext uri="{FF2B5EF4-FFF2-40B4-BE49-F238E27FC236}">
                <a16:creationId xmlns:a16="http://schemas.microsoft.com/office/drawing/2014/main" xmlns="" id="{00D1D0E3-F42D-4C0A-BDFD-08A1E2D8495F}"/>
              </a:ext>
            </a:extLst>
          </p:cNvPr>
          <p:cNvPicPr>
            <a:picLocks noChangeAspect="1"/>
          </p:cNvPicPr>
          <p:nvPr/>
        </p:nvPicPr>
        <p:blipFill>
          <a:blip r:embed="rId3" cstate="print"/>
          <a:stretch>
            <a:fillRect/>
          </a:stretch>
        </p:blipFill>
        <p:spPr>
          <a:xfrm>
            <a:off x="2647765" y="1552212"/>
            <a:ext cx="1305754" cy="1653954"/>
          </a:xfrm>
          <a:prstGeom prst="rect">
            <a:avLst/>
          </a:prstGeom>
        </p:spPr>
      </p:pic>
      <p:pic>
        <p:nvPicPr>
          <p:cNvPr id="6" name="Picture 5">
            <a:extLst>
              <a:ext uri="{FF2B5EF4-FFF2-40B4-BE49-F238E27FC236}">
                <a16:creationId xmlns:a16="http://schemas.microsoft.com/office/drawing/2014/main" xmlns="" id="{19D47619-74E0-47DA-82F8-DABBAC45F0DC}"/>
              </a:ext>
            </a:extLst>
          </p:cNvPr>
          <p:cNvPicPr>
            <a:picLocks noChangeAspect="1"/>
          </p:cNvPicPr>
          <p:nvPr/>
        </p:nvPicPr>
        <p:blipFill>
          <a:blip r:embed="rId4" cstate="print"/>
          <a:stretch>
            <a:fillRect/>
          </a:stretch>
        </p:blipFill>
        <p:spPr>
          <a:xfrm>
            <a:off x="2190751" y="4968468"/>
            <a:ext cx="2219780" cy="674641"/>
          </a:xfrm>
          <a:prstGeom prst="rect">
            <a:avLst/>
          </a:prstGeom>
        </p:spPr>
      </p:pic>
      <mc:AlternateContent xmlns:mc="http://schemas.openxmlformats.org/markup-compatibility/2006">
        <mc:Choice xmlns:a14="http://schemas.microsoft.com/office/drawing/2010/main" xmlns="" Requires="a14">
          <p:sp>
            <p:nvSpPr>
              <p:cNvPr id="8" name="TextBox 7">
                <a:extLst>
                  <a:ext uri="{FF2B5EF4-FFF2-40B4-BE49-F238E27FC236}">
                    <a16:creationId xmlns:a16="http://schemas.microsoft.com/office/drawing/2014/main" id="{858CE981-26F8-416A-9307-58B275129AF4}"/>
                  </a:ext>
                </a:extLst>
              </p:cNvPr>
              <p:cNvSpPr txBox="1"/>
              <p:nvPr/>
            </p:nvSpPr>
            <p:spPr>
              <a:xfrm>
                <a:off x="2837768" y="962983"/>
                <a:ext cx="2769861"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𝑜</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𝐿</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𝑜</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r>
                        <a:rPr lang="en-US" b="0" i="1" smtClean="0">
                          <a:latin typeface="Cambria Math" panose="02040503050406030204" pitchFamily="18" charset="0"/>
                        </a:rPr>
                        <m:t>=0.368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𝑜</m:t>
                          </m:r>
                        </m:sub>
                      </m:sSub>
                    </m:oMath>
                  </m:oMathPara>
                </a14:m>
                <a:endParaRPr lang="en-US" dirty="0"/>
              </a:p>
            </p:txBody>
          </p:sp>
        </mc:Choice>
        <mc:Fallback>
          <p:sp>
            <p:nvSpPr>
              <p:cNvPr id="8" name="TextBox 7">
                <a:extLst>
                  <a:ext uri="{FF2B5EF4-FFF2-40B4-BE49-F238E27FC236}">
                    <a16:creationId xmlns:a16="http://schemas.microsoft.com/office/drawing/2014/main" xmlns="" xmlns:a14="http://schemas.microsoft.com/office/drawing/2010/main" id="{858CE981-26F8-416A-9307-58B275129AF4}"/>
                  </a:ext>
                </a:extLst>
              </p:cNvPr>
              <p:cNvSpPr txBox="1">
                <a:spLocks noRot="1" noChangeAspect="1" noMove="1" noResize="1" noEditPoints="1" noAdjustHandles="1" noChangeArrowheads="1" noChangeShapeType="1" noTextEdit="1"/>
              </p:cNvSpPr>
              <p:nvPr/>
            </p:nvSpPr>
            <p:spPr>
              <a:xfrm>
                <a:off x="2128326" y="962984"/>
                <a:ext cx="2077396" cy="287323"/>
              </a:xfrm>
              <a:prstGeom prst="rect">
                <a:avLst/>
              </a:prstGeom>
              <a:blipFill>
                <a:blip r:embed="rId5" cstate="print"/>
                <a:stretch>
                  <a:fillRect l="-1762" t="-8511" b="-10638"/>
                </a:stretch>
              </a:blipFill>
            </p:spPr>
            <p:txBody>
              <a:bodyPr/>
              <a:lstStyle/>
              <a:p>
                <a:r>
                  <a:rPr lang="en-US">
                    <a:noFill/>
                  </a:rPr>
                  <a:t> </a:t>
                </a:r>
              </a:p>
            </p:txBody>
          </p:sp>
        </mc:Fallback>
      </mc:AlternateContent>
    </p:spTree>
    <p:extLst>
      <p:ext uri="{BB962C8B-B14F-4D97-AF65-F5344CB8AC3E}">
        <p14:creationId xmlns:p14="http://schemas.microsoft.com/office/powerpoint/2010/main" xmlns="" val="1052674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0232" y="285728"/>
            <a:ext cx="5586786" cy="461665"/>
          </a:xfrm>
          <a:prstGeom prst="rect">
            <a:avLst/>
          </a:prstGeom>
          <a:noFill/>
        </p:spPr>
        <p:txBody>
          <a:bodyPr wrap="none" rtlCol="0">
            <a:spAutoFit/>
          </a:bodyPr>
          <a:lstStyle/>
          <a:p>
            <a:r>
              <a:rPr lang="en-IN" sz="2400" b="1" dirty="0" smtClean="0">
                <a:solidFill>
                  <a:srgbClr val="FF0000"/>
                </a:solidFill>
              </a:rPr>
              <a:t>Forced response of first order circuit</a:t>
            </a:r>
            <a:endParaRPr lang="en-US" sz="2400" b="1" dirty="0">
              <a:solidFill>
                <a:srgbClr val="FF0000"/>
              </a:solidFill>
            </a:endParaRPr>
          </a:p>
        </p:txBody>
      </p:sp>
      <p:sp>
        <p:nvSpPr>
          <p:cNvPr id="5" name="TextBox 4"/>
          <p:cNvSpPr txBox="1"/>
          <p:nvPr/>
        </p:nvSpPr>
        <p:spPr>
          <a:xfrm>
            <a:off x="571472" y="1357298"/>
            <a:ext cx="184731" cy="369332"/>
          </a:xfrm>
          <a:prstGeom prst="rect">
            <a:avLst/>
          </a:prstGeom>
          <a:noFill/>
        </p:spPr>
        <p:txBody>
          <a:bodyPr wrap="none" rtlCol="0">
            <a:spAutoFit/>
          </a:bodyPr>
          <a:lstStyle/>
          <a:p>
            <a:endParaRPr lang="en-US" dirty="0"/>
          </a:p>
        </p:txBody>
      </p:sp>
      <p:pic>
        <p:nvPicPr>
          <p:cNvPr id="84994" name="Picture 2" descr="RC step response (article) | Khan Academy"/>
          <p:cNvPicPr>
            <a:picLocks noChangeAspect="1" noChangeArrowheads="1"/>
          </p:cNvPicPr>
          <p:nvPr/>
        </p:nvPicPr>
        <p:blipFill>
          <a:blip r:embed="rId3" cstate="print"/>
          <a:srcRect l="20508" t="13021" r="15038" b="21874"/>
          <a:stretch>
            <a:fillRect/>
          </a:stretch>
        </p:blipFill>
        <p:spPr bwMode="auto">
          <a:xfrm>
            <a:off x="357158" y="1500174"/>
            <a:ext cx="3897657" cy="2214578"/>
          </a:xfrm>
          <a:prstGeom prst="rect">
            <a:avLst/>
          </a:prstGeom>
          <a:noFill/>
        </p:spPr>
      </p:pic>
      <p:sp>
        <p:nvSpPr>
          <p:cNvPr id="7" name="TextBox 6"/>
          <p:cNvSpPr txBox="1"/>
          <p:nvPr/>
        </p:nvSpPr>
        <p:spPr>
          <a:xfrm>
            <a:off x="4572000" y="2683559"/>
            <a:ext cx="3169457" cy="923330"/>
          </a:xfrm>
          <a:prstGeom prst="rect">
            <a:avLst/>
          </a:prstGeom>
          <a:noFill/>
        </p:spPr>
        <p:txBody>
          <a:bodyPr wrap="none" rtlCol="0">
            <a:spAutoFit/>
          </a:bodyPr>
          <a:lstStyle/>
          <a:p>
            <a:r>
              <a:rPr lang="en-IN" dirty="0" smtClean="0"/>
              <a:t>V(t) = </a:t>
            </a:r>
            <a:r>
              <a:rPr lang="en-IN" dirty="0" err="1" smtClean="0"/>
              <a:t>Vss</a:t>
            </a:r>
            <a:r>
              <a:rPr lang="en-IN" dirty="0" smtClean="0"/>
              <a:t> (t) + </a:t>
            </a:r>
            <a:r>
              <a:rPr lang="en-IN" dirty="0" err="1" smtClean="0"/>
              <a:t>Vtr</a:t>
            </a:r>
            <a:r>
              <a:rPr lang="en-IN" dirty="0" smtClean="0"/>
              <a:t> (t)</a:t>
            </a:r>
          </a:p>
          <a:p>
            <a:endParaRPr lang="en-IN" dirty="0"/>
          </a:p>
          <a:p>
            <a:r>
              <a:rPr lang="en-IN" dirty="0" smtClean="0"/>
              <a:t>V(t) = V (</a:t>
            </a:r>
            <a:r>
              <a:rPr lang="en-IN" dirty="0"/>
              <a:t>∞</a:t>
            </a:r>
            <a:r>
              <a:rPr lang="en-IN" dirty="0" smtClean="0"/>
              <a:t>) + [V (0) – V (</a:t>
            </a:r>
            <a:r>
              <a:rPr lang="en-IN" dirty="0"/>
              <a:t>∞</a:t>
            </a:r>
            <a:r>
              <a:rPr lang="en-IN" dirty="0" smtClean="0"/>
              <a:t>)]  </a:t>
            </a:r>
            <a:endParaRPr lang="en-US" dirty="0"/>
          </a:p>
        </p:txBody>
      </p:sp>
      <p:sp>
        <p:nvSpPr>
          <p:cNvPr id="849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4996" name="Object 4"/>
          <p:cNvGraphicFramePr>
            <a:graphicFrameLocks noChangeAspect="1"/>
          </p:cNvGraphicFramePr>
          <p:nvPr/>
        </p:nvGraphicFramePr>
        <p:xfrm>
          <a:off x="7500958" y="2969311"/>
          <a:ext cx="510470" cy="642942"/>
        </p:xfrm>
        <a:graphic>
          <a:graphicData uri="http://schemas.openxmlformats.org/presentationml/2006/ole">
            <p:oleObj spid="_x0000_s220162" name="Equation" r:id="rId4" imgW="266400" imgH="330120" progId="">
              <p:embed/>
            </p:oleObj>
          </a:graphicData>
        </a:graphic>
      </p:graphicFrame>
      <p:sp>
        <p:nvSpPr>
          <p:cNvPr id="11" name="TextBox 10"/>
          <p:cNvSpPr txBox="1"/>
          <p:nvPr/>
        </p:nvSpPr>
        <p:spPr>
          <a:xfrm>
            <a:off x="3000364" y="4112319"/>
            <a:ext cx="5878532" cy="2031325"/>
          </a:xfrm>
          <a:prstGeom prst="rect">
            <a:avLst/>
          </a:prstGeom>
          <a:noFill/>
        </p:spPr>
        <p:txBody>
          <a:bodyPr wrap="none" rtlCol="0">
            <a:spAutoFit/>
          </a:bodyPr>
          <a:lstStyle/>
          <a:p>
            <a:r>
              <a:rPr lang="en-IN" dirty="0" smtClean="0"/>
              <a:t>V (0) – voltage across capacitor before switch operation</a:t>
            </a:r>
          </a:p>
          <a:p>
            <a:r>
              <a:rPr lang="en-IN" dirty="0"/>
              <a:t> </a:t>
            </a:r>
            <a:r>
              <a:rPr lang="en-IN" dirty="0" smtClean="0"/>
              <a:t>            switch operation and steady state</a:t>
            </a:r>
          </a:p>
          <a:p>
            <a:endParaRPr lang="en-IN" dirty="0" smtClean="0"/>
          </a:p>
          <a:p>
            <a:r>
              <a:rPr lang="en-IN" dirty="0"/>
              <a:t> </a:t>
            </a:r>
            <a:r>
              <a:rPr lang="en-IN" dirty="0" smtClean="0"/>
              <a:t>V (∞) – voltage across capacitor after switch operation</a:t>
            </a:r>
          </a:p>
          <a:p>
            <a:r>
              <a:rPr lang="en-IN" dirty="0"/>
              <a:t> </a:t>
            </a:r>
            <a:r>
              <a:rPr lang="en-IN" dirty="0" smtClean="0"/>
              <a:t>             and steady state</a:t>
            </a:r>
          </a:p>
          <a:p>
            <a:endParaRPr lang="en-IN" dirty="0"/>
          </a:p>
          <a:p>
            <a:r>
              <a:rPr lang="en-IN" dirty="0" smtClean="0"/>
              <a:t>T = RC – Time constant</a:t>
            </a:r>
            <a:endParaRPr lang="en-US" dirty="0"/>
          </a:p>
        </p:txBody>
      </p:sp>
      <p:sp>
        <p:nvSpPr>
          <p:cNvPr id="13" name="TextBox 12"/>
          <p:cNvSpPr txBox="1"/>
          <p:nvPr/>
        </p:nvSpPr>
        <p:spPr>
          <a:xfrm>
            <a:off x="357158" y="1142984"/>
            <a:ext cx="2031325" cy="369332"/>
          </a:xfrm>
          <a:prstGeom prst="rect">
            <a:avLst/>
          </a:prstGeom>
          <a:noFill/>
        </p:spPr>
        <p:txBody>
          <a:bodyPr wrap="none" rtlCol="0">
            <a:spAutoFit/>
          </a:bodyPr>
          <a:lstStyle/>
          <a:p>
            <a:r>
              <a:rPr lang="en-IN" b="1" dirty="0" smtClean="0">
                <a:solidFill>
                  <a:srgbClr val="002060"/>
                </a:solidFill>
              </a:rPr>
              <a:t>Series RC circuit</a:t>
            </a:r>
            <a:endParaRPr lang="en-US" b="1" dirty="0">
              <a:solidFill>
                <a:srgbClr val="002060"/>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The Unit Step Response: Time domain"/>
          <p:cNvPicPr>
            <a:picLocks noChangeAspect="1" noChangeArrowheads="1"/>
          </p:cNvPicPr>
          <p:nvPr/>
        </p:nvPicPr>
        <p:blipFill>
          <a:blip r:embed="rId3" cstate="print"/>
          <a:srcRect/>
          <a:stretch>
            <a:fillRect/>
          </a:stretch>
        </p:blipFill>
        <p:spPr bwMode="auto">
          <a:xfrm>
            <a:off x="357158" y="3643314"/>
            <a:ext cx="4601089" cy="2857520"/>
          </a:xfrm>
          <a:prstGeom prst="rect">
            <a:avLst/>
          </a:prstGeom>
          <a:noFill/>
        </p:spPr>
      </p:pic>
      <p:sp>
        <p:nvSpPr>
          <p:cNvPr id="6" name="TextBox 5"/>
          <p:cNvSpPr txBox="1"/>
          <p:nvPr/>
        </p:nvSpPr>
        <p:spPr>
          <a:xfrm>
            <a:off x="571472" y="857232"/>
            <a:ext cx="3223959" cy="3139321"/>
          </a:xfrm>
          <a:prstGeom prst="rect">
            <a:avLst/>
          </a:prstGeom>
          <a:noFill/>
        </p:spPr>
        <p:txBody>
          <a:bodyPr wrap="none" rtlCol="0">
            <a:spAutoFit/>
          </a:bodyPr>
          <a:lstStyle/>
          <a:p>
            <a:r>
              <a:rPr lang="en-IN" dirty="0" smtClean="0"/>
              <a:t>Case 1: Without initial voltage</a:t>
            </a:r>
          </a:p>
          <a:p>
            <a:endParaRPr lang="en-IN" dirty="0"/>
          </a:p>
          <a:p>
            <a:r>
              <a:rPr lang="en-IN" dirty="0" smtClean="0"/>
              <a:t> V (0)</a:t>
            </a:r>
            <a:r>
              <a:rPr lang="en-US" dirty="0" smtClean="0"/>
              <a:t> = 0</a:t>
            </a:r>
          </a:p>
          <a:p>
            <a:endParaRPr lang="en-IN" dirty="0"/>
          </a:p>
          <a:p>
            <a:r>
              <a:rPr lang="en-IN" dirty="0" smtClean="0"/>
              <a:t> V (t) = Vs [1 -         ]</a:t>
            </a:r>
          </a:p>
          <a:p>
            <a:endParaRPr lang="en-IN" dirty="0"/>
          </a:p>
          <a:p>
            <a:r>
              <a:rPr lang="en-IN" dirty="0" smtClean="0"/>
              <a:t> </a:t>
            </a:r>
            <a:r>
              <a:rPr lang="en-IN" dirty="0" err="1" smtClean="0"/>
              <a:t>i</a:t>
            </a:r>
            <a:r>
              <a:rPr lang="en-IN" baseline="-25000" dirty="0" err="1" smtClean="0"/>
              <a:t>c</a:t>
            </a:r>
            <a:r>
              <a:rPr lang="en-IN" baseline="-25000" dirty="0" smtClean="0"/>
              <a:t> </a:t>
            </a:r>
            <a:r>
              <a:rPr lang="en-IN" dirty="0" smtClean="0"/>
              <a:t>(t) = C (</a:t>
            </a:r>
            <a:r>
              <a:rPr lang="en-IN" dirty="0" err="1" smtClean="0"/>
              <a:t>dV</a:t>
            </a:r>
            <a:r>
              <a:rPr lang="en-IN" dirty="0" smtClean="0"/>
              <a:t> / </a:t>
            </a:r>
            <a:r>
              <a:rPr lang="en-IN" dirty="0" err="1" smtClean="0"/>
              <a:t>dt</a:t>
            </a:r>
            <a:r>
              <a:rPr lang="en-IN" dirty="0" smtClean="0"/>
              <a:t>)</a:t>
            </a:r>
          </a:p>
          <a:p>
            <a:endParaRPr lang="en-IN" dirty="0"/>
          </a:p>
          <a:p>
            <a:r>
              <a:rPr lang="en-IN" dirty="0" smtClean="0"/>
              <a:t>        = (Vs/R) </a:t>
            </a:r>
            <a:endParaRPr lang="en-US" dirty="0" smtClean="0"/>
          </a:p>
          <a:p>
            <a:endParaRPr lang="en-IN" dirty="0"/>
          </a:p>
          <a:p>
            <a:endParaRPr lang="en-IN" dirty="0" smtClean="0"/>
          </a:p>
        </p:txBody>
      </p:sp>
      <p:graphicFrame>
        <p:nvGraphicFramePr>
          <p:cNvPr id="93187" name="Object 3"/>
          <p:cNvGraphicFramePr>
            <a:graphicFrameLocks noChangeAspect="1"/>
          </p:cNvGraphicFramePr>
          <p:nvPr/>
        </p:nvGraphicFramePr>
        <p:xfrm>
          <a:off x="2071670" y="1643050"/>
          <a:ext cx="511175" cy="642938"/>
        </p:xfrm>
        <a:graphic>
          <a:graphicData uri="http://schemas.openxmlformats.org/presentationml/2006/ole">
            <p:oleObj spid="_x0000_s221186" name="Equation" r:id="rId4" imgW="266400" imgH="330120" progId="">
              <p:embed/>
            </p:oleObj>
          </a:graphicData>
        </a:graphic>
      </p:graphicFrame>
      <p:sp>
        <p:nvSpPr>
          <p:cNvPr id="8" name="TextBox 7"/>
          <p:cNvSpPr txBox="1"/>
          <p:nvPr/>
        </p:nvSpPr>
        <p:spPr>
          <a:xfrm>
            <a:off x="5143504" y="4071942"/>
            <a:ext cx="2993192" cy="2031325"/>
          </a:xfrm>
          <a:prstGeom prst="rect">
            <a:avLst/>
          </a:prstGeom>
          <a:noFill/>
        </p:spPr>
        <p:txBody>
          <a:bodyPr wrap="none" rtlCol="0">
            <a:spAutoFit/>
          </a:bodyPr>
          <a:lstStyle/>
          <a:p>
            <a:r>
              <a:rPr lang="en-IN" dirty="0" smtClean="0"/>
              <a:t>Case 1: With initial voltage</a:t>
            </a:r>
          </a:p>
          <a:p>
            <a:endParaRPr lang="en-IN" dirty="0"/>
          </a:p>
          <a:p>
            <a:r>
              <a:rPr lang="en-IN" dirty="0" smtClean="0"/>
              <a:t> V (0)</a:t>
            </a:r>
            <a:r>
              <a:rPr lang="en-US" dirty="0" smtClean="0"/>
              <a:t> = Vo</a:t>
            </a:r>
          </a:p>
          <a:p>
            <a:endParaRPr lang="en-IN" dirty="0"/>
          </a:p>
          <a:p>
            <a:r>
              <a:rPr lang="en-IN" dirty="0" smtClean="0"/>
              <a:t> V (t) = Vs + [ Vo -  Vs ]</a:t>
            </a:r>
            <a:endParaRPr lang="en-US" dirty="0" smtClean="0"/>
          </a:p>
          <a:p>
            <a:endParaRPr lang="en-IN" dirty="0"/>
          </a:p>
          <a:p>
            <a:endParaRPr lang="en-IN" dirty="0" smtClean="0"/>
          </a:p>
        </p:txBody>
      </p:sp>
      <p:graphicFrame>
        <p:nvGraphicFramePr>
          <p:cNvPr id="9" name="Object 3"/>
          <p:cNvGraphicFramePr>
            <a:graphicFrameLocks noChangeAspect="1"/>
          </p:cNvGraphicFramePr>
          <p:nvPr/>
        </p:nvGraphicFramePr>
        <p:xfrm>
          <a:off x="7643834" y="4857760"/>
          <a:ext cx="511175" cy="642938"/>
        </p:xfrm>
        <a:graphic>
          <a:graphicData uri="http://schemas.openxmlformats.org/presentationml/2006/ole">
            <p:oleObj spid="_x0000_s221187" name="Equation" r:id="rId5" imgW="266400" imgH="330120" progId="">
              <p:embed/>
            </p:oleObj>
          </a:graphicData>
        </a:graphic>
      </p:graphicFrame>
      <p:graphicFrame>
        <p:nvGraphicFramePr>
          <p:cNvPr id="93189" name="Object 5"/>
          <p:cNvGraphicFramePr>
            <a:graphicFrameLocks noChangeAspect="1"/>
          </p:cNvGraphicFramePr>
          <p:nvPr/>
        </p:nvGraphicFramePr>
        <p:xfrm>
          <a:off x="1989123" y="2714620"/>
          <a:ext cx="511175" cy="642938"/>
        </p:xfrm>
        <a:graphic>
          <a:graphicData uri="http://schemas.openxmlformats.org/presentationml/2006/ole">
            <p:oleObj spid="_x0000_s221188" name="Equation" r:id="rId6" imgW="266400" imgH="330120" progId="">
              <p:embed/>
            </p:oleObj>
          </a:graphicData>
        </a:graphic>
      </p:graphicFrame>
      <p:pic>
        <p:nvPicPr>
          <p:cNvPr id="93191" name="Picture 7" descr="RC Circuit Voltage and Current Curve | Electrical Academia"/>
          <p:cNvPicPr>
            <a:picLocks noChangeAspect="1" noChangeArrowheads="1"/>
          </p:cNvPicPr>
          <p:nvPr/>
        </p:nvPicPr>
        <p:blipFill>
          <a:blip r:embed="rId7" cstate="print"/>
          <a:srcRect/>
          <a:stretch>
            <a:fillRect/>
          </a:stretch>
        </p:blipFill>
        <p:spPr bwMode="auto">
          <a:xfrm>
            <a:off x="4572000" y="571480"/>
            <a:ext cx="3500462" cy="2941617"/>
          </a:xfrm>
          <a:prstGeom prst="rect">
            <a:avLst/>
          </a:prstGeom>
          <a:noFill/>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0" y="2683559"/>
            <a:ext cx="2759089" cy="923330"/>
          </a:xfrm>
          <a:prstGeom prst="rect">
            <a:avLst/>
          </a:prstGeom>
          <a:noFill/>
        </p:spPr>
        <p:txBody>
          <a:bodyPr wrap="none" rtlCol="0">
            <a:spAutoFit/>
          </a:bodyPr>
          <a:lstStyle/>
          <a:p>
            <a:r>
              <a:rPr lang="en-IN" dirty="0"/>
              <a:t>i</a:t>
            </a:r>
            <a:r>
              <a:rPr lang="en-IN" dirty="0" smtClean="0"/>
              <a:t>(t) = </a:t>
            </a:r>
            <a:r>
              <a:rPr lang="en-IN" dirty="0" err="1" smtClean="0"/>
              <a:t>iss</a:t>
            </a:r>
            <a:r>
              <a:rPr lang="en-IN" dirty="0" smtClean="0"/>
              <a:t> (t) + </a:t>
            </a:r>
            <a:r>
              <a:rPr lang="en-IN" dirty="0" err="1" smtClean="0"/>
              <a:t>itr</a:t>
            </a:r>
            <a:r>
              <a:rPr lang="en-IN" dirty="0" smtClean="0"/>
              <a:t> (t)</a:t>
            </a:r>
          </a:p>
          <a:p>
            <a:endParaRPr lang="en-IN" dirty="0"/>
          </a:p>
          <a:p>
            <a:r>
              <a:rPr lang="en-IN" dirty="0"/>
              <a:t>i</a:t>
            </a:r>
            <a:r>
              <a:rPr lang="en-IN" dirty="0" smtClean="0"/>
              <a:t>(t) = </a:t>
            </a:r>
            <a:r>
              <a:rPr lang="en-IN" dirty="0" err="1" smtClean="0"/>
              <a:t>i</a:t>
            </a:r>
            <a:r>
              <a:rPr lang="en-IN" dirty="0" smtClean="0"/>
              <a:t> (</a:t>
            </a:r>
            <a:r>
              <a:rPr lang="en-IN" dirty="0"/>
              <a:t>∞</a:t>
            </a:r>
            <a:r>
              <a:rPr lang="en-IN" dirty="0" smtClean="0"/>
              <a:t>) + [</a:t>
            </a:r>
            <a:r>
              <a:rPr lang="en-IN" dirty="0" err="1" smtClean="0"/>
              <a:t>i</a:t>
            </a:r>
            <a:r>
              <a:rPr lang="en-IN" dirty="0" smtClean="0"/>
              <a:t> (0) – </a:t>
            </a:r>
            <a:r>
              <a:rPr lang="en-IN" dirty="0" err="1" smtClean="0"/>
              <a:t>i</a:t>
            </a:r>
            <a:r>
              <a:rPr lang="en-IN" dirty="0" smtClean="0"/>
              <a:t> (</a:t>
            </a:r>
            <a:r>
              <a:rPr lang="en-IN" dirty="0"/>
              <a:t>∞</a:t>
            </a:r>
            <a:r>
              <a:rPr lang="en-IN" dirty="0" smtClean="0"/>
              <a:t>)]  </a:t>
            </a:r>
            <a:endParaRPr lang="en-US" dirty="0"/>
          </a:p>
        </p:txBody>
      </p:sp>
      <p:graphicFrame>
        <p:nvGraphicFramePr>
          <p:cNvPr id="5" name="Object 4"/>
          <p:cNvGraphicFramePr>
            <a:graphicFrameLocks noChangeAspect="1"/>
          </p:cNvGraphicFramePr>
          <p:nvPr/>
        </p:nvGraphicFramePr>
        <p:xfrm>
          <a:off x="7143768" y="2969311"/>
          <a:ext cx="510470" cy="642942"/>
        </p:xfrm>
        <a:graphic>
          <a:graphicData uri="http://schemas.openxmlformats.org/presentationml/2006/ole">
            <p:oleObj spid="_x0000_s222210" name="Equation" r:id="rId3" imgW="266400" imgH="330120" progId="">
              <p:embed/>
            </p:oleObj>
          </a:graphicData>
        </a:graphic>
      </p:graphicFrame>
      <p:sp>
        <p:nvSpPr>
          <p:cNvPr id="6" name="TextBox 5"/>
          <p:cNvSpPr txBox="1"/>
          <p:nvPr/>
        </p:nvSpPr>
        <p:spPr>
          <a:xfrm>
            <a:off x="3000364" y="4112319"/>
            <a:ext cx="4570482" cy="2031325"/>
          </a:xfrm>
          <a:prstGeom prst="rect">
            <a:avLst/>
          </a:prstGeom>
          <a:noFill/>
        </p:spPr>
        <p:txBody>
          <a:bodyPr wrap="none" rtlCol="0">
            <a:spAutoFit/>
          </a:bodyPr>
          <a:lstStyle/>
          <a:p>
            <a:r>
              <a:rPr lang="en-IN" dirty="0"/>
              <a:t>i</a:t>
            </a:r>
            <a:r>
              <a:rPr lang="en-IN" dirty="0" smtClean="0"/>
              <a:t> (0) – current through the inductor before</a:t>
            </a:r>
          </a:p>
          <a:p>
            <a:r>
              <a:rPr lang="en-IN" dirty="0"/>
              <a:t> </a:t>
            </a:r>
            <a:r>
              <a:rPr lang="en-IN" dirty="0" smtClean="0"/>
              <a:t>            switch operation and steady state</a:t>
            </a:r>
          </a:p>
          <a:p>
            <a:endParaRPr lang="en-IN" dirty="0" smtClean="0"/>
          </a:p>
          <a:p>
            <a:r>
              <a:rPr lang="en-IN" dirty="0"/>
              <a:t> </a:t>
            </a:r>
            <a:r>
              <a:rPr lang="en-IN" dirty="0" err="1" smtClean="0"/>
              <a:t>i</a:t>
            </a:r>
            <a:r>
              <a:rPr lang="en-IN" dirty="0" smtClean="0"/>
              <a:t> (∞) – current through the inductor after </a:t>
            </a:r>
          </a:p>
          <a:p>
            <a:r>
              <a:rPr lang="en-IN" dirty="0"/>
              <a:t> </a:t>
            </a:r>
            <a:r>
              <a:rPr lang="en-IN" dirty="0" smtClean="0"/>
              <a:t>           switch operation and steady state</a:t>
            </a:r>
          </a:p>
          <a:p>
            <a:endParaRPr lang="en-IN" dirty="0"/>
          </a:p>
          <a:p>
            <a:r>
              <a:rPr lang="en-IN" dirty="0" smtClean="0"/>
              <a:t>T = L / R – Time constant</a:t>
            </a:r>
            <a:endParaRPr lang="en-US" dirty="0"/>
          </a:p>
        </p:txBody>
      </p:sp>
      <p:sp>
        <p:nvSpPr>
          <p:cNvPr id="7" name="TextBox 6"/>
          <p:cNvSpPr txBox="1"/>
          <p:nvPr/>
        </p:nvSpPr>
        <p:spPr>
          <a:xfrm>
            <a:off x="357158" y="714356"/>
            <a:ext cx="2001510" cy="369332"/>
          </a:xfrm>
          <a:prstGeom prst="rect">
            <a:avLst/>
          </a:prstGeom>
          <a:noFill/>
        </p:spPr>
        <p:txBody>
          <a:bodyPr wrap="none" rtlCol="0">
            <a:spAutoFit/>
          </a:bodyPr>
          <a:lstStyle/>
          <a:p>
            <a:r>
              <a:rPr lang="en-IN" b="1" dirty="0" smtClean="0">
                <a:solidFill>
                  <a:srgbClr val="002060"/>
                </a:solidFill>
              </a:rPr>
              <a:t>Series RL circuit</a:t>
            </a:r>
            <a:endParaRPr lang="en-US" b="1" dirty="0">
              <a:solidFill>
                <a:srgbClr val="002060"/>
              </a:solidFill>
            </a:endParaRPr>
          </a:p>
        </p:txBody>
      </p:sp>
      <p:pic>
        <p:nvPicPr>
          <p:cNvPr id="94213" name="Picture 5"/>
          <p:cNvPicPr>
            <a:picLocks noChangeAspect="1" noChangeArrowheads="1"/>
          </p:cNvPicPr>
          <p:nvPr/>
        </p:nvPicPr>
        <p:blipFill>
          <a:blip r:embed="rId4" cstate="print"/>
          <a:srcRect/>
          <a:stretch>
            <a:fillRect/>
          </a:stretch>
        </p:blipFill>
        <p:spPr bwMode="auto">
          <a:xfrm>
            <a:off x="500034" y="1357298"/>
            <a:ext cx="3429024" cy="2286016"/>
          </a:xfrm>
          <a:prstGeom prst="rect">
            <a:avLst/>
          </a:prstGeom>
          <a:noFill/>
          <a:ln w="9525">
            <a:noFill/>
            <a:miter lim="800000"/>
            <a:headEnd/>
            <a:tailEnd/>
          </a:ln>
          <a:effec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Unit Step Response: Time domain"/>
          <p:cNvPicPr>
            <a:picLocks noChangeAspect="1" noChangeArrowheads="1"/>
          </p:cNvPicPr>
          <p:nvPr/>
        </p:nvPicPr>
        <p:blipFill>
          <a:blip r:embed="rId3" cstate="print"/>
          <a:srcRect/>
          <a:stretch>
            <a:fillRect/>
          </a:stretch>
        </p:blipFill>
        <p:spPr bwMode="auto">
          <a:xfrm>
            <a:off x="357158" y="3643314"/>
            <a:ext cx="4601089" cy="2857520"/>
          </a:xfrm>
          <a:prstGeom prst="rect">
            <a:avLst/>
          </a:prstGeom>
          <a:noFill/>
        </p:spPr>
      </p:pic>
      <p:sp>
        <p:nvSpPr>
          <p:cNvPr id="5" name="TextBox 4"/>
          <p:cNvSpPr txBox="1"/>
          <p:nvPr/>
        </p:nvSpPr>
        <p:spPr>
          <a:xfrm>
            <a:off x="571472" y="857232"/>
            <a:ext cx="3198311" cy="3139321"/>
          </a:xfrm>
          <a:prstGeom prst="rect">
            <a:avLst/>
          </a:prstGeom>
          <a:noFill/>
        </p:spPr>
        <p:txBody>
          <a:bodyPr wrap="none" rtlCol="0">
            <a:spAutoFit/>
          </a:bodyPr>
          <a:lstStyle/>
          <a:p>
            <a:r>
              <a:rPr lang="en-IN" dirty="0" smtClean="0"/>
              <a:t>Case 1: Without initial current</a:t>
            </a:r>
          </a:p>
          <a:p>
            <a:endParaRPr lang="en-IN" dirty="0"/>
          </a:p>
          <a:p>
            <a:r>
              <a:rPr lang="en-IN" dirty="0" smtClean="0"/>
              <a:t> I (0)</a:t>
            </a:r>
            <a:r>
              <a:rPr lang="en-US" dirty="0" smtClean="0"/>
              <a:t> = 0</a:t>
            </a:r>
          </a:p>
          <a:p>
            <a:endParaRPr lang="en-IN" dirty="0"/>
          </a:p>
          <a:p>
            <a:r>
              <a:rPr lang="en-IN" dirty="0" smtClean="0"/>
              <a:t> I (t) = (Vs / R )[1 -         ]</a:t>
            </a:r>
          </a:p>
          <a:p>
            <a:endParaRPr lang="en-IN" dirty="0"/>
          </a:p>
          <a:p>
            <a:r>
              <a:rPr lang="en-IN" dirty="0" smtClean="0"/>
              <a:t> V</a:t>
            </a:r>
            <a:r>
              <a:rPr lang="en-IN" baseline="-25000" dirty="0" smtClean="0"/>
              <a:t>L  </a:t>
            </a:r>
            <a:r>
              <a:rPr lang="en-IN" dirty="0" smtClean="0"/>
              <a:t>(t)  = L (d I(t) / </a:t>
            </a:r>
            <a:r>
              <a:rPr lang="en-IN" dirty="0" err="1" smtClean="0"/>
              <a:t>dt</a:t>
            </a:r>
            <a:r>
              <a:rPr lang="en-IN" dirty="0" smtClean="0"/>
              <a:t>)</a:t>
            </a:r>
          </a:p>
          <a:p>
            <a:endParaRPr lang="en-IN" dirty="0"/>
          </a:p>
          <a:p>
            <a:r>
              <a:rPr lang="en-IN" dirty="0" smtClean="0"/>
              <a:t>        = (Vs) </a:t>
            </a:r>
            <a:endParaRPr lang="en-US" dirty="0" smtClean="0"/>
          </a:p>
          <a:p>
            <a:endParaRPr lang="en-IN" dirty="0"/>
          </a:p>
          <a:p>
            <a:endParaRPr lang="en-IN" dirty="0" smtClean="0"/>
          </a:p>
        </p:txBody>
      </p:sp>
      <p:graphicFrame>
        <p:nvGraphicFramePr>
          <p:cNvPr id="6" name="Object 3"/>
          <p:cNvGraphicFramePr>
            <a:graphicFrameLocks noChangeAspect="1"/>
          </p:cNvGraphicFramePr>
          <p:nvPr/>
        </p:nvGraphicFramePr>
        <p:xfrm>
          <a:off x="2632065" y="1643050"/>
          <a:ext cx="511175" cy="642938"/>
        </p:xfrm>
        <a:graphic>
          <a:graphicData uri="http://schemas.openxmlformats.org/presentationml/2006/ole">
            <p:oleObj spid="_x0000_s223234" name="Equation" r:id="rId4" imgW="266400" imgH="330120" progId="">
              <p:embed/>
            </p:oleObj>
          </a:graphicData>
        </a:graphic>
      </p:graphicFrame>
      <p:graphicFrame>
        <p:nvGraphicFramePr>
          <p:cNvPr id="9" name="Object 5"/>
          <p:cNvGraphicFramePr>
            <a:graphicFrameLocks noChangeAspect="1"/>
          </p:cNvGraphicFramePr>
          <p:nvPr/>
        </p:nvGraphicFramePr>
        <p:xfrm>
          <a:off x="1785918" y="2786062"/>
          <a:ext cx="511175" cy="642938"/>
        </p:xfrm>
        <a:graphic>
          <a:graphicData uri="http://schemas.openxmlformats.org/presentationml/2006/ole">
            <p:oleObj spid="_x0000_s223235" name="Equation" r:id="rId5" imgW="266400" imgH="330120" progId="">
              <p:embed/>
            </p:oleObj>
          </a:graphicData>
        </a:graphic>
      </p:graphicFrame>
      <p:pic>
        <p:nvPicPr>
          <p:cNvPr id="95238" name="Picture 6" descr="LR Series Circuit - Series Inductor Resistor"/>
          <p:cNvPicPr>
            <a:picLocks noChangeAspect="1" noChangeArrowheads="1"/>
          </p:cNvPicPr>
          <p:nvPr/>
        </p:nvPicPr>
        <p:blipFill>
          <a:blip r:embed="rId6" cstate="print"/>
          <a:srcRect/>
          <a:stretch>
            <a:fillRect/>
          </a:stretch>
        </p:blipFill>
        <p:spPr bwMode="auto">
          <a:xfrm>
            <a:off x="3857620" y="428604"/>
            <a:ext cx="5089984" cy="2919416"/>
          </a:xfrm>
          <a:prstGeom prst="rect">
            <a:avLst/>
          </a:prstGeom>
          <a:noFill/>
        </p:spPr>
      </p:pic>
      <p:sp>
        <p:nvSpPr>
          <p:cNvPr id="12" name="TextBox 11"/>
          <p:cNvSpPr txBox="1"/>
          <p:nvPr/>
        </p:nvSpPr>
        <p:spPr>
          <a:xfrm>
            <a:off x="5072066" y="4121072"/>
            <a:ext cx="3204723" cy="2308324"/>
          </a:xfrm>
          <a:prstGeom prst="rect">
            <a:avLst/>
          </a:prstGeom>
          <a:noFill/>
        </p:spPr>
        <p:txBody>
          <a:bodyPr wrap="none" rtlCol="0">
            <a:spAutoFit/>
          </a:bodyPr>
          <a:lstStyle/>
          <a:p>
            <a:r>
              <a:rPr lang="en-IN" dirty="0" smtClean="0"/>
              <a:t>Case 1: Without initial current</a:t>
            </a:r>
          </a:p>
          <a:p>
            <a:endParaRPr lang="en-IN" dirty="0"/>
          </a:p>
          <a:p>
            <a:r>
              <a:rPr lang="en-IN" dirty="0" smtClean="0"/>
              <a:t> I (0)</a:t>
            </a:r>
            <a:r>
              <a:rPr lang="en-US" dirty="0" smtClean="0"/>
              <a:t> = Io</a:t>
            </a:r>
          </a:p>
          <a:p>
            <a:endParaRPr lang="en-IN" dirty="0"/>
          </a:p>
          <a:p>
            <a:r>
              <a:rPr lang="en-IN" dirty="0" smtClean="0"/>
              <a:t> I (t) = (Vs / R )[ Io - (Vs / R )]</a:t>
            </a:r>
          </a:p>
          <a:p>
            <a:endParaRPr lang="en-IN" dirty="0"/>
          </a:p>
          <a:p>
            <a:r>
              <a:rPr lang="en-IN" dirty="0" smtClean="0"/>
              <a:t> </a:t>
            </a:r>
            <a:endParaRPr lang="en-IN" dirty="0"/>
          </a:p>
          <a:p>
            <a:endParaRPr lang="en-IN" dirty="0" smtClean="0"/>
          </a:p>
        </p:txBody>
      </p:sp>
      <p:graphicFrame>
        <p:nvGraphicFramePr>
          <p:cNvPr id="13" name="Object 3"/>
          <p:cNvGraphicFramePr>
            <a:graphicFrameLocks noChangeAspect="1"/>
          </p:cNvGraphicFramePr>
          <p:nvPr/>
        </p:nvGraphicFramePr>
        <p:xfrm>
          <a:off x="8143900" y="4978328"/>
          <a:ext cx="511175" cy="642938"/>
        </p:xfrm>
        <a:graphic>
          <a:graphicData uri="http://schemas.openxmlformats.org/presentationml/2006/ole">
            <p:oleObj spid="_x0000_s223236" name="Equation" r:id="rId7" imgW="266400" imgH="330120" progId="">
              <p:embed/>
            </p:oleObj>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4480" y="285728"/>
            <a:ext cx="5572164" cy="830997"/>
          </a:xfrm>
          <a:prstGeom prst="rect">
            <a:avLst/>
          </a:prstGeom>
          <a:solidFill>
            <a:schemeClr val="bg1">
              <a:lumMod val="95000"/>
            </a:schemeClr>
          </a:solidFill>
          <a:ln>
            <a:solidFill>
              <a:schemeClr val="accent1"/>
            </a:solidFill>
          </a:ln>
        </p:spPr>
        <p:txBody>
          <a:bodyPr wrap="square">
            <a:spAutoFit/>
          </a:bodyPr>
          <a:lstStyle/>
          <a:p>
            <a:pPr algn="ctr"/>
            <a:r>
              <a:rPr lang="en-IN" sz="3000" b="1" dirty="0">
                <a:latin typeface="Times New Roman" pitchFamily="18" charset="0"/>
                <a:cs typeface="Times New Roman" pitchFamily="18" charset="0"/>
              </a:rPr>
              <a:t>Digital Systems </a:t>
            </a:r>
            <a:endParaRPr lang="en-IN" sz="3000" b="1" dirty="0" smtClean="0">
              <a:solidFill>
                <a:srgbClr val="C00000"/>
              </a:solidFill>
              <a:latin typeface="Times New Roman" pitchFamily="18" charset="0"/>
              <a:cs typeface="Times New Roman" pitchFamily="18" charset="0"/>
            </a:endParaRPr>
          </a:p>
          <a:p>
            <a:r>
              <a:rPr lang="en-IN" b="1" dirty="0" smtClean="0">
                <a:solidFill>
                  <a:srgbClr val="C00000"/>
                </a:solidFill>
                <a:latin typeface="Times New Roman" pitchFamily="18" charset="0"/>
                <a:cs typeface="Times New Roman" pitchFamily="18" charset="0"/>
              </a:rPr>
              <a:t>           Boolean algebra, arithmetic, logic gates, K-map </a:t>
            </a:r>
            <a:endParaRPr lang="en-IN" b="1" dirty="0">
              <a:solidFill>
                <a:srgbClr val="C00000"/>
              </a:solidFill>
              <a:latin typeface="Times New Roman" pitchFamily="18" charset="0"/>
              <a:cs typeface="Times New Roman" pitchFamily="18" charset="0"/>
            </a:endParaRPr>
          </a:p>
        </p:txBody>
      </p:sp>
      <p:pic>
        <p:nvPicPr>
          <p:cNvPr id="44036" name="Picture 4" descr="Digital Systems Archives - Page 8 of 9 - Digitally Cognizant">
            <a:extLst>
              <a:ext uri="{FF2B5EF4-FFF2-40B4-BE49-F238E27FC236}">
                <a16:creationId xmlns:a16="http://schemas.microsoft.com/office/drawing/2014/main" xmlns="" id="{EC41DC96-36F7-44D2-AC68-8425D4E67CF1}"/>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1538" y="1571612"/>
            <a:ext cx="7110434" cy="4300887"/>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571480"/>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xmlns="" id="{7FC9555E-9C57-400D-B6DC-500FFCBC021A}"/>
              </a:ext>
            </a:extLst>
          </p:cNvPr>
          <p:cNvPicPr>
            <a:picLocks noChangeAspect="1"/>
          </p:cNvPicPr>
          <p:nvPr/>
        </p:nvPicPr>
        <p:blipFill>
          <a:blip r:embed="rId2" cstate="print"/>
          <a:stretch>
            <a:fillRect/>
          </a:stretch>
        </p:blipFill>
        <p:spPr>
          <a:xfrm>
            <a:off x="4415429" y="1112252"/>
            <a:ext cx="1426947" cy="1266916"/>
          </a:xfrm>
          <a:prstGeom prst="rect">
            <a:avLst/>
          </a:prstGeom>
        </p:spPr>
      </p:pic>
      <p:pic>
        <p:nvPicPr>
          <p:cNvPr id="6" name="Picture 5">
            <a:extLst>
              <a:ext uri="{FF2B5EF4-FFF2-40B4-BE49-F238E27FC236}">
                <a16:creationId xmlns:a16="http://schemas.microsoft.com/office/drawing/2014/main" xmlns="" id="{47A10021-452F-454F-8E58-F6AE0FB4A81A}"/>
              </a:ext>
            </a:extLst>
          </p:cNvPr>
          <p:cNvPicPr>
            <a:picLocks noChangeAspect="1"/>
          </p:cNvPicPr>
          <p:nvPr/>
        </p:nvPicPr>
        <p:blipFill>
          <a:blip r:embed="rId3" cstate="print"/>
          <a:stretch>
            <a:fillRect/>
          </a:stretch>
        </p:blipFill>
        <p:spPr>
          <a:xfrm>
            <a:off x="1072658" y="3429000"/>
            <a:ext cx="2994535" cy="1039612"/>
          </a:xfrm>
          <a:prstGeom prst="rect">
            <a:avLst/>
          </a:prstGeom>
        </p:spPr>
      </p:pic>
      <p:pic>
        <p:nvPicPr>
          <p:cNvPr id="7" name="Picture 6">
            <a:extLst>
              <a:ext uri="{FF2B5EF4-FFF2-40B4-BE49-F238E27FC236}">
                <a16:creationId xmlns:a16="http://schemas.microsoft.com/office/drawing/2014/main" xmlns="" id="{6954550B-9A8E-46DE-AF42-17F7F60B60E5}"/>
              </a:ext>
            </a:extLst>
          </p:cNvPr>
          <p:cNvPicPr>
            <a:picLocks noChangeAspect="1"/>
          </p:cNvPicPr>
          <p:nvPr/>
        </p:nvPicPr>
        <p:blipFill>
          <a:blip r:embed="rId4" cstate="print"/>
          <a:stretch>
            <a:fillRect/>
          </a:stretch>
        </p:blipFill>
        <p:spPr>
          <a:xfrm>
            <a:off x="751313" y="5158436"/>
            <a:ext cx="2486581" cy="742263"/>
          </a:xfrm>
          <a:prstGeom prst="rect">
            <a:avLst/>
          </a:prstGeom>
        </p:spPr>
      </p:pic>
      <p:pic>
        <p:nvPicPr>
          <p:cNvPr id="8" name="Picture 7">
            <a:extLst>
              <a:ext uri="{FF2B5EF4-FFF2-40B4-BE49-F238E27FC236}">
                <a16:creationId xmlns:a16="http://schemas.microsoft.com/office/drawing/2014/main" xmlns="" id="{D8E52255-B93C-491C-BE9B-0589DE100FCC}"/>
              </a:ext>
            </a:extLst>
          </p:cNvPr>
          <p:cNvPicPr>
            <a:picLocks noChangeAspect="1"/>
          </p:cNvPicPr>
          <p:nvPr/>
        </p:nvPicPr>
        <p:blipFill>
          <a:blip r:embed="rId5" cstate="print"/>
          <a:stretch>
            <a:fillRect/>
          </a:stretch>
        </p:blipFill>
        <p:spPr>
          <a:xfrm>
            <a:off x="5786446" y="4071942"/>
            <a:ext cx="2051798" cy="642596"/>
          </a:xfrm>
          <a:prstGeom prst="rect">
            <a:avLst/>
          </a:prstGeom>
        </p:spPr>
      </p:pic>
      <p:sp>
        <p:nvSpPr>
          <p:cNvPr id="9" name="TextBox 8">
            <a:extLst>
              <a:ext uri="{FF2B5EF4-FFF2-40B4-BE49-F238E27FC236}">
                <a16:creationId xmlns:a16="http://schemas.microsoft.com/office/drawing/2014/main" xmlns="" xmlns:a14="http://schemas.microsoft.com/office/drawing/2010/main" xmlns:mc="http://schemas.openxmlformats.org/markup-compatibility/2006" id="{12F7AE0F-A776-43B5-A2FB-3605C9DE28DE}"/>
              </a:ext>
            </a:extLst>
          </p:cNvPr>
          <p:cNvSpPr txBox="1">
            <a:spLocks noRot="1" noChangeAspect="1" noMove="1" noResize="1" noEditPoints="1" noAdjustHandles="1" noChangeArrowheads="1" noChangeShapeType="1" noTextEdit="1"/>
          </p:cNvSpPr>
          <p:nvPr/>
        </p:nvSpPr>
        <p:spPr>
          <a:xfrm>
            <a:off x="4067192" y="5266610"/>
            <a:ext cx="696473" cy="525913"/>
          </a:xfrm>
          <a:prstGeom prst="rect">
            <a:avLst/>
          </a:prstGeom>
          <a:blipFill>
            <a:blip r:embed="rId6" cstate="print"/>
            <a:stretch>
              <a:fillRect/>
            </a:stretch>
          </a:blipFill>
        </p:spPr>
        <p:txBody>
          <a:bodyPr/>
          <a:lstStyle/>
          <a:p>
            <a:r>
              <a:rPr lang="en-US">
                <a:noFill/>
              </a:rPr>
              <a:t> </a:t>
            </a:r>
          </a:p>
        </p:txBody>
      </p:sp>
      <p:pic>
        <p:nvPicPr>
          <p:cNvPr id="10" name="Picture 9">
            <a:extLst>
              <a:ext uri="{FF2B5EF4-FFF2-40B4-BE49-F238E27FC236}">
                <a16:creationId xmlns:a16="http://schemas.microsoft.com/office/drawing/2014/main" xmlns="" id="{5E873C2E-40E9-4286-A433-B8D53001369E}"/>
              </a:ext>
            </a:extLst>
          </p:cNvPr>
          <p:cNvPicPr>
            <a:picLocks noChangeAspect="1"/>
          </p:cNvPicPr>
          <p:nvPr/>
        </p:nvPicPr>
        <p:blipFill>
          <a:blip r:embed="rId7" cstate="print"/>
          <a:stretch>
            <a:fillRect/>
          </a:stretch>
        </p:blipFill>
        <p:spPr>
          <a:xfrm>
            <a:off x="5286380" y="4714884"/>
            <a:ext cx="3212809" cy="1595092"/>
          </a:xfrm>
          <a:prstGeom prst="rect">
            <a:avLst/>
          </a:prstGeom>
        </p:spPr>
      </p:pic>
      <p:pic>
        <p:nvPicPr>
          <p:cNvPr id="11" name="Picture 10">
            <a:extLst>
              <a:ext uri="{FF2B5EF4-FFF2-40B4-BE49-F238E27FC236}">
                <a16:creationId xmlns:a16="http://schemas.microsoft.com/office/drawing/2014/main" xmlns="" id="{076C3A72-9E05-4EB6-9A97-EED11A9B7813}"/>
              </a:ext>
            </a:extLst>
          </p:cNvPr>
          <p:cNvPicPr>
            <a:picLocks noChangeAspect="1"/>
          </p:cNvPicPr>
          <p:nvPr/>
        </p:nvPicPr>
        <p:blipFill>
          <a:blip r:embed="rId8" cstate="print"/>
          <a:stretch>
            <a:fillRect/>
          </a:stretch>
        </p:blipFill>
        <p:spPr>
          <a:xfrm>
            <a:off x="1147942" y="834755"/>
            <a:ext cx="3004305" cy="2011578"/>
          </a:xfrm>
          <a:prstGeom prst="rect">
            <a:avLst/>
          </a:prstGeom>
        </p:spPr>
      </p:pic>
      <p:sp>
        <p:nvSpPr>
          <p:cNvPr id="12" name="TextBox 11">
            <a:extLst>
              <a:ext uri="{FF2B5EF4-FFF2-40B4-BE49-F238E27FC236}">
                <a16:creationId xmlns:a16="http://schemas.microsoft.com/office/drawing/2014/main" xmlns="" id="{6FBA1BA7-0E66-46BC-826D-C8D16B68DCF4}"/>
              </a:ext>
            </a:extLst>
          </p:cNvPr>
          <p:cNvSpPr txBox="1"/>
          <p:nvPr/>
        </p:nvSpPr>
        <p:spPr>
          <a:xfrm>
            <a:off x="687984" y="4380107"/>
            <a:ext cx="345788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Differentiating the above equation</a:t>
            </a:r>
            <a:endParaRPr lang="en-US" dirty="0"/>
          </a:p>
        </p:txBody>
      </p:sp>
      <p:sp>
        <p:nvSpPr>
          <p:cNvPr id="13" name="TextBox 12">
            <a:extLst>
              <a:ext uri="{FF2B5EF4-FFF2-40B4-BE49-F238E27FC236}">
                <a16:creationId xmlns:a16="http://schemas.microsoft.com/office/drawing/2014/main" xmlns="" xmlns:a14="http://schemas.microsoft.com/office/drawing/2010/main" xmlns:mc="http://schemas.openxmlformats.org/markup-compatibility/2006" id="{611FAC70-CDBC-4C92-81AB-7E3E6DF35773}"/>
              </a:ext>
            </a:extLst>
          </p:cNvPr>
          <p:cNvSpPr txBox="1">
            <a:spLocks noRot="1" noChangeAspect="1" noMove="1" noResize="1" noEditPoints="1" noAdjustHandles="1" noChangeArrowheads="1" noChangeShapeType="1" noTextEdit="1"/>
          </p:cNvSpPr>
          <p:nvPr/>
        </p:nvSpPr>
        <p:spPr>
          <a:xfrm>
            <a:off x="1576024" y="3024607"/>
            <a:ext cx="1681806" cy="276999"/>
          </a:xfrm>
          <a:prstGeom prst="rect">
            <a:avLst/>
          </a:prstGeom>
          <a:blipFill>
            <a:blip r:embed="rId9" cstate="print"/>
            <a:stretch>
              <a:fillRect l="-2909" r="-2909" b="-15217"/>
            </a:stretch>
          </a:blipFill>
        </p:spPr>
        <p:txBody>
          <a:bodyPr/>
          <a:lstStyle/>
          <a:p>
            <a:r>
              <a:rPr lang="en-US">
                <a:noFill/>
              </a:rPr>
              <a:t> </a:t>
            </a:r>
          </a:p>
        </p:txBody>
      </p:sp>
      <p:sp>
        <p:nvSpPr>
          <p:cNvPr id="14" name="TextBox 13">
            <a:extLst>
              <a:ext uri="{FF2B5EF4-FFF2-40B4-BE49-F238E27FC236}">
                <a16:creationId xmlns:a16="http://schemas.microsoft.com/office/drawing/2014/main" xmlns="" id="{CE81F9C9-1108-4DBE-A568-889C26043DBA}"/>
              </a:ext>
            </a:extLst>
          </p:cNvPr>
          <p:cNvSpPr txBox="1"/>
          <p:nvPr/>
        </p:nvSpPr>
        <p:spPr>
          <a:xfrm>
            <a:off x="426544" y="287149"/>
            <a:ext cx="6094520" cy="369332"/>
          </a:xfrm>
          <a:prstGeom prst="rect">
            <a:avLst/>
          </a:prstGeom>
          <a:noFill/>
        </p:spPr>
        <p:txBody>
          <a:bodyPr wrap="square">
            <a:spAutoFit/>
          </a:bodyPr>
          <a:lstStyle/>
          <a:p>
            <a:r>
              <a:rPr lang="en-US" sz="1800" b="1" i="0" u="none" strike="noStrike" baseline="0" dirty="0">
                <a:solidFill>
                  <a:srgbClr val="13B70E"/>
                </a:solidFill>
                <a:latin typeface="ItcKabel-Medium"/>
              </a:rPr>
              <a:t>The Source-Free series </a:t>
            </a:r>
            <a:r>
              <a:rPr lang="en-US" sz="1800" b="1" i="1" u="none" strike="noStrike" baseline="0" dirty="0">
                <a:solidFill>
                  <a:srgbClr val="13B70E"/>
                </a:solidFill>
                <a:latin typeface="ItcKabel-MediumItalic"/>
              </a:rPr>
              <a:t>RLC </a:t>
            </a:r>
            <a:r>
              <a:rPr lang="en-US" sz="1800" b="1" i="0" u="none" strike="noStrike" baseline="0" dirty="0">
                <a:solidFill>
                  <a:srgbClr val="13B70E"/>
                </a:solidFill>
                <a:latin typeface="ItcKabel-Medium"/>
              </a:rPr>
              <a:t>Circuit</a:t>
            </a:r>
            <a:endParaRPr lang="en-US" b="1"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E7229CF-524C-49D3-AF0B-0ACB81DA5E6B}"/>
              </a:ext>
            </a:extLst>
          </p:cNvPr>
          <p:cNvPicPr>
            <a:picLocks noChangeAspect="1"/>
          </p:cNvPicPr>
          <p:nvPr/>
        </p:nvPicPr>
        <p:blipFill>
          <a:blip r:embed="rId2" cstate="print"/>
          <a:stretch>
            <a:fillRect/>
          </a:stretch>
        </p:blipFill>
        <p:spPr>
          <a:xfrm>
            <a:off x="1000100" y="642918"/>
            <a:ext cx="2877786" cy="1428760"/>
          </a:xfrm>
          <a:prstGeom prst="rect">
            <a:avLst/>
          </a:prstGeom>
        </p:spPr>
      </p:pic>
      <p:pic>
        <p:nvPicPr>
          <p:cNvPr id="5" name="Picture 4">
            <a:extLst>
              <a:ext uri="{FF2B5EF4-FFF2-40B4-BE49-F238E27FC236}">
                <a16:creationId xmlns:a16="http://schemas.microsoft.com/office/drawing/2014/main" xmlns="" id="{28EF64EC-B206-4EC4-9E8D-900581C169A6}"/>
              </a:ext>
            </a:extLst>
          </p:cNvPr>
          <p:cNvPicPr>
            <a:picLocks noChangeAspect="1"/>
          </p:cNvPicPr>
          <p:nvPr/>
        </p:nvPicPr>
        <p:blipFill>
          <a:blip r:embed="rId3" cstate="print"/>
          <a:stretch>
            <a:fillRect/>
          </a:stretch>
        </p:blipFill>
        <p:spPr>
          <a:xfrm>
            <a:off x="1000100" y="2357430"/>
            <a:ext cx="2495550" cy="971550"/>
          </a:xfrm>
          <a:prstGeom prst="rect">
            <a:avLst/>
          </a:prstGeom>
        </p:spPr>
      </p:pic>
      <p:pic>
        <p:nvPicPr>
          <p:cNvPr id="6" name="Picture 5">
            <a:extLst>
              <a:ext uri="{FF2B5EF4-FFF2-40B4-BE49-F238E27FC236}">
                <a16:creationId xmlns:a16="http://schemas.microsoft.com/office/drawing/2014/main" xmlns="" id="{9F088B04-2D48-4FC6-9DE2-B99B4BE2D8FE}"/>
              </a:ext>
            </a:extLst>
          </p:cNvPr>
          <p:cNvPicPr>
            <a:picLocks noChangeAspect="1"/>
          </p:cNvPicPr>
          <p:nvPr/>
        </p:nvPicPr>
        <p:blipFill>
          <a:blip r:embed="rId4" cstate="print"/>
          <a:stretch>
            <a:fillRect/>
          </a:stretch>
        </p:blipFill>
        <p:spPr>
          <a:xfrm>
            <a:off x="379774" y="3643259"/>
            <a:ext cx="4552950" cy="809625"/>
          </a:xfrm>
          <a:prstGeom prst="rect">
            <a:avLst/>
          </a:prstGeom>
        </p:spPr>
      </p:pic>
      <p:pic>
        <p:nvPicPr>
          <p:cNvPr id="7" name="Picture 6">
            <a:extLst>
              <a:ext uri="{FF2B5EF4-FFF2-40B4-BE49-F238E27FC236}">
                <a16:creationId xmlns:a16="http://schemas.microsoft.com/office/drawing/2014/main" xmlns="" id="{E6EA57D1-9736-4566-9EC9-9B976ADD3318}"/>
              </a:ext>
            </a:extLst>
          </p:cNvPr>
          <p:cNvPicPr>
            <a:picLocks noChangeAspect="1"/>
          </p:cNvPicPr>
          <p:nvPr/>
        </p:nvPicPr>
        <p:blipFill>
          <a:blip r:embed="rId5" cstate="print"/>
          <a:stretch>
            <a:fillRect/>
          </a:stretch>
        </p:blipFill>
        <p:spPr>
          <a:xfrm>
            <a:off x="271902" y="4881140"/>
            <a:ext cx="4768694" cy="982138"/>
          </a:xfrm>
          <a:prstGeom prst="rect">
            <a:avLst/>
          </a:prstGeom>
        </p:spPr>
      </p:pic>
      <p:pic>
        <p:nvPicPr>
          <p:cNvPr id="8" name="Picture 7">
            <a:extLst>
              <a:ext uri="{FF2B5EF4-FFF2-40B4-BE49-F238E27FC236}">
                <a16:creationId xmlns:a16="http://schemas.microsoft.com/office/drawing/2014/main" xmlns="" id="{6F4AFA16-3EB8-4987-9198-57240AF37BBA}"/>
              </a:ext>
            </a:extLst>
          </p:cNvPr>
          <p:cNvPicPr>
            <a:picLocks noChangeAspect="1"/>
          </p:cNvPicPr>
          <p:nvPr/>
        </p:nvPicPr>
        <p:blipFill>
          <a:blip r:embed="rId6" cstate="print"/>
          <a:stretch>
            <a:fillRect/>
          </a:stretch>
        </p:blipFill>
        <p:spPr>
          <a:xfrm>
            <a:off x="3785335" y="357166"/>
            <a:ext cx="5055483" cy="2428892"/>
          </a:xfrm>
          <a:prstGeom prst="rect">
            <a:avLst/>
          </a:prstGeom>
        </p:spPr>
      </p:pic>
      <p:pic>
        <p:nvPicPr>
          <p:cNvPr id="9" name="Picture 8">
            <a:extLst>
              <a:ext uri="{FF2B5EF4-FFF2-40B4-BE49-F238E27FC236}">
                <a16:creationId xmlns:a16="http://schemas.microsoft.com/office/drawing/2014/main" xmlns="" id="{135597F3-18A0-4488-8F81-B996382A4516}"/>
              </a:ext>
            </a:extLst>
          </p:cNvPr>
          <p:cNvPicPr>
            <a:picLocks noChangeAspect="1"/>
          </p:cNvPicPr>
          <p:nvPr/>
        </p:nvPicPr>
        <p:blipFill>
          <a:blip r:embed="rId7" cstate="print"/>
          <a:stretch>
            <a:fillRect/>
          </a:stretch>
        </p:blipFill>
        <p:spPr>
          <a:xfrm>
            <a:off x="5072066" y="3286124"/>
            <a:ext cx="3762375" cy="2543175"/>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90E2657-0118-4020-9F99-3962F202398F}"/>
              </a:ext>
            </a:extLst>
          </p:cNvPr>
          <p:cNvPicPr>
            <a:picLocks noChangeAspect="1"/>
          </p:cNvPicPr>
          <p:nvPr/>
        </p:nvPicPr>
        <p:blipFill>
          <a:blip r:embed="rId2" cstate="print"/>
          <a:stretch>
            <a:fillRect/>
          </a:stretch>
        </p:blipFill>
        <p:spPr>
          <a:xfrm>
            <a:off x="883697" y="463026"/>
            <a:ext cx="4730472" cy="394206"/>
          </a:xfrm>
          <a:prstGeom prst="rect">
            <a:avLst/>
          </a:prstGeom>
        </p:spPr>
      </p:pic>
      <p:pic>
        <p:nvPicPr>
          <p:cNvPr id="5" name="Picture 4">
            <a:extLst>
              <a:ext uri="{FF2B5EF4-FFF2-40B4-BE49-F238E27FC236}">
                <a16:creationId xmlns:a16="http://schemas.microsoft.com/office/drawing/2014/main" xmlns="" id="{3241CECF-2B21-4CE4-A556-DA031BC4BCFD}"/>
              </a:ext>
            </a:extLst>
          </p:cNvPr>
          <p:cNvPicPr>
            <a:picLocks noChangeAspect="1"/>
          </p:cNvPicPr>
          <p:nvPr/>
        </p:nvPicPr>
        <p:blipFill>
          <a:blip r:embed="rId3" cstate="print"/>
          <a:stretch>
            <a:fillRect/>
          </a:stretch>
        </p:blipFill>
        <p:spPr>
          <a:xfrm>
            <a:off x="743595" y="2314174"/>
            <a:ext cx="5757231" cy="373286"/>
          </a:xfrm>
          <a:prstGeom prst="rect">
            <a:avLst/>
          </a:prstGeom>
        </p:spPr>
      </p:pic>
      <p:pic>
        <p:nvPicPr>
          <p:cNvPr id="6" name="Picture 5">
            <a:extLst>
              <a:ext uri="{FF2B5EF4-FFF2-40B4-BE49-F238E27FC236}">
                <a16:creationId xmlns:a16="http://schemas.microsoft.com/office/drawing/2014/main" xmlns="" id="{E2AC65FA-5F6F-49F2-93A5-9F59204C3BB0}"/>
              </a:ext>
            </a:extLst>
          </p:cNvPr>
          <p:cNvPicPr>
            <a:picLocks noChangeAspect="1"/>
          </p:cNvPicPr>
          <p:nvPr/>
        </p:nvPicPr>
        <p:blipFill>
          <a:blip r:embed="rId4" cstate="print"/>
          <a:stretch>
            <a:fillRect/>
          </a:stretch>
        </p:blipFill>
        <p:spPr>
          <a:xfrm>
            <a:off x="1643042" y="1000108"/>
            <a:ext cx="2857520" cy="571504"/>
          </a:xfrm>
          <a:prstGeom prst="rect">
            <a:avLst/>
          </a:prstGeom>
        </p:spPr>
      </p:pic>
      <p:pic>
        <p:nvPicPr>
          <p:cNvPr id="7" name="Picture 6">
            <a:extLst>
              <a:ext uri="{FF2B5EF4-FFF2-40B4-BE49-F238E27FC236}">
                <a16:creationId xmlns:a16="http://schemas.microsoft.com/office/drawing/2014/main" xmlns="" id="{0F4DAD90-BC61-46F0-9F9A-6967BD609196}"/>
              </a:ext>
            </a:extLst>
          </p:cNvPr>
          <p:cNvPicPr>
            <a:picLocks noChangeAspect="1"/>
          </p:cNvPicPr>
          <p:nvPr/>
        </p:nvPicPr>
        <p:blipFill>
          <a:blip r:embed="rId5" cstate="print"/>
          <a:srcRect l="11012" t="21428" r="11905" b="28572"/>
          <a:stretch>
            <a:fillRect/>
          </a:stretch>
        </p:blipFill>
        <p:spPr>
          <a:xfrm>
            <a:off x="1857356" y="2714620"/>
            <a:ext cx="2500330" cy="500066"/>
          </a:xfrm>
          <a:prstGeom prst="rect">
            <a:avLst/>
          </a:prstGeom>
        </p:spPr>
      </p:pic>
      <p:pic>
        <p:nvPicPr>
          <p:cNvPr id="8" name="Picture 7">
            <a:extLst>
              <a:ext uri="{FF2B5EF4-FFF2-40B4-BE49-F238E27FC236}">
                <a16:creationId xmlns:a16="http://schemas.microsoft.com/office/drawing/2014/main" xmlns="" id="{EF1AEB5A-4946-4C53-9051-9CFBC23235E4}"/>
              </a:ext>
            </a:extLst>
          </p:cNvPr>
          <p:cNvPicPr>
            <a:picLocks noChangeAspect="1"/>
          </p:cNvPicPr>
          <p:nvPr/>
        </p:nvPicPr>
        <p:blipFill>
          <a:blip r:embed="rId6" cstate="print"/>
          <a:stretch>
            <a:fillRect/>
          </a:stretch>
        </p:blipFill>
        <p:spPr>
          <a:xfrm>
            <a:off x="785786" y="4572008"/>
            <a:ext cx="5387656" cy="1071659"/>
          </a:xfrm>
          <a:prstGeom prst="rect">
            <a:avLst/>
          </a:prstGeom>
        </p:spPr>
      </p:pic>
      <p:pic>
        <p:nvPicPr>
          <p:cNvPr id="9" name="Picture 8">
            <a:extLst>
              <a:ext uri="{FF2B5EF4-FFF2-40B4-BE49-F238E27FC236}">
                <a16:creationId xmlns:a16="http://schemas.microsoft.com/office/drawing/2014/main" xmlns="" id="{8FFC65CA-9BA1-444F-B904-007AF3D4CB16}"/>
              </a:ext>
            </a:extLst>
          </p:cNvPr>
          <p:cNvPicPr>
            <a:picLocks noChangeAspect="1"/>
          </p:cNvPicPr>
          <p:nvPr/>
        </p:nvPicPr>
        <p:blipFill>
          <a:blip r:embed="rId7" cstate="print"/>
          <a:stretch>
            <a:fillRect/>
          </a:stretch>
        </p:blipFill>
        <p:spPr>
          <a:xfrm>
            <a:off x="714348" y="3984276"/>
            <a:ext cx="5500725" cy="373418"/>
          </a:xfrm>
          <a:prstGeom prst="rect">
            <a:avLst/>
          </a:prstGeom>
        </p:spPr>
      </p:pic>
      <p:sp>
        <p:nvSpPr>
          <p:cNvPr id="14" name="TextBox 13"/>
          <p:cNvSpPr txBox="1"/>
          <p:nvPr/>
        </p:nvSpPr>
        <p:spPr>
          <a:xfrm>
            <a:off x="1533083" y="1571612"/>
            <a:ext cx="3967753" cy="369332"/>
          </a:xfrm>
          <a:prstGeom prst="rect">
            <a:avLst/>
          </a:prstGeom>
          <a:noFill/>
        </p:spPr>
        <p:txBody>
          <a:bodyPr wrap="none" rtlCol="0">
            <a:spAutoFit/>
          </a:bodyPr>
          <a:lstStyle/>
          <a:p>
            <a:r>
              <a:rPr lang="en-IN" dirty="0" smtClean="0"/>
              <a:t>Roots are negative real and unequal</a:t>
            </a:r>
            <a:endParaRPr lang="en-US" dirty="0"/>
          </a:p>
        </p:txBody>
      </p:sp>
      <p:sp>
        <p:nvSpPr>
          <p:cNvPr id="15" name="TextBox 14"/>
          <p:cNvSpPr txBox="1"/>
          <p:nvPr/>
        </p:nvSpPr>
        <p:spPr>
          <a:xfrm>
            <a:off x="1604521" y="3286124"/>
            <a:ext cx="3647152" cy="369332"/>
          </a:xfrm>
          <a:prstGeom prst="rect">
            <a:avLst/>
          </a:prstGeom>
          <a:noFill/>
        </p:spPr>
        <p:txBody>
          <a:bodyPr wrap="none" rtlCol="0">
            <a:spAutoFit/>
          </a:bodyPr>
          <a:lstStyle/>
          <a:p>
            <a:r>
              <a:rPr lang="en-IN" dirty="0" smtClean="0"/>
              <a:t>Roots are negative real and equal</a:t>
            </a:r>
            <a:endParaRPr lang="en-US" dirty="0"/>
          </a:p>
        </p:txBody>
      </p:sp>
      <p:sp>
        <p:nvSpPr>
          <p:cNvPr id="17" name="TextBox 16"/>
          <p:cNvSpPr txBox="1"/>
          <p:nvPr/>
        </p:nvSpPr>
        <p:spPr>
          <a:xfrm>
            <a:off x="1071538" y="5715016"/>
            <a:ext cx="5032147" cy="369332"/>
          </a:xfrm>
          <a:prstGeom prst="rect">
            <a:avLst/>
          </a:prstGeom>
          <a:noFill/>
        </p:spPr>
        <p:txBody>
          <a:bodyPr wrap="none" rtlCol="0">
            <a:spAutoFit/>
          </a:bodyPr>
          <a:lstStyle/>
          <a:p>
            <a:r>
              <a:rPr lang="en-IN" dirty="0" smtClean="0"/>
              <a:t>Roots are complex conjugate with negative real</a:t>
            </a:r>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D11C1BD-43D6-41C5-A759-F79F033104BC}"/>
              </a:ext>
            </a:extLst>
          </p:cNvPr>
          <p:cNvPicPr>
            <a:picLocks noChangeAspect="1"/>
          </p:cNvPicPr>
          <p:nvPr/>
        </p:nvPicPr>
        <p:blipFill>
          <a:blip r:embed="rId2" cstate="print"/>
          <a:stretch>
            <a:fillRect/>
          </a:stretch>
        </p:blipFill>
        <p:spPr>
          <a:xfrm>
            <a:off x="714347" y="2428868"/>
            <a:ext cx="5090223" cy="1000132"/>
          </a:xfrm>
          <a:prstGeom prst="rect">
            <a:avLst/>
          </a:prstGeom>
        </p:spPr>
      </p:pic>
      <p:pic>
        <p:nvPicPr>
          <p:cNvPr id="6" name="Picture 5">
            <a:extLst>
              <a:ext uri="{FF2B5EF4-FFF2-40B4-BE49-F238E27FC236}">
                <a16:creationId xmlns:a16="http://schemas.microsoft.com/office/drawing/2014/main" xmlns="" id="{1735C10F-10AD-4E6A-8397-FFFBD8B2A4BE}"/>
              </a:ext>
            </a:extLst>
          </p:cNvPr>
          <p:cNvPicPr>
            <a:picLocks noChangeAspect="1"/>
          </p:cNvPicPr>
          <p:nvPr/>
        </p:nvPicPr>
        <p:blipFill>
          <a:blip r:embed="rId3" cstate="print"/>
          <a:stretch>
            <a:fillRect/>
          </a:stretch>
        </p:blipFill>
        <p:spPr>
          <a:xfrm>
            <a:off x="571473" y="428604"/>
            <a:ext cx="5072098" cy="991661"/>
          </a:xfrm>
          <a:prstGeom prst="rect">
            <a:avLst/>
          </a:prstGeom>
        </p:spPr>
      </p:pic>
      <p:pic>
        <p:nvPicPr>
          <p:cNvPr id="7" name="Picture 6">
            <a:extLst>
              <a:ext uri="{FF2B5EF4-FFF2-40B4-BE49-F238E27FC236}">
                <a16:creationId xmlns:a16="http://schemas.microsoft.com/office/drawing/2014/main" xmlns="" id="{F7A31AB1-59E9-4E3B-A5DA-5473195B2CB7}"/>
              </a:ext>
            </a:extLst>
          </p:cNvPr>
          <p:cNvPicPr>
            <a:picLocks noChangeAspect="1"/>
          </p:cNvPicPr>
          <p:nvPr/>
        </p:nvPicPr>
        <p:blipFill>
          <a:blip r:embed="rId4" cstate="print"/>
          <a:stretch>
            <a:fillRect/>
          </a:stretch>
        </p:blipFill>
        <p:spPr>
          <a:xfrm>
            <a:off x="571472" y="1643050"/>
            <a:ext cx="6149880" cy="714380"/>
          </a:xfrm>
          <a:prstGeom prst="rect">
            <a:avLst/>
          </a:prstGeom>
        </p:spPr>
      </p:pic>
      <p:pic>
        <p:nvPicPr>
          <p:cNvPr id="8" name="Picture 7">
            <a:extLst>
              <a:ext uri="{FF2B5EF4-FFF2-40B4-BE49-F238E27FC236}">
                <a16:creationId xmlns:a16="http://schemas.microsoft.com/office/drawing/2014/main" xmlns="" id="{6F4AFA16-3EB8-4987-9198-57240AF37BBA}"/>
              </a:ext>
            </a:extLst>
          </p:cNvPr>
          <p:cNvPicPr>
            <a:picLocks noChangeAspect="1"/>
          </p:cNvPicPr>
          <p:nvPr/>
        </p:nvPicPr>
        <p:blipFill>
          <a:blip r:embed="rId5" cstate="print"/>
          <a:stretch>
            <a:fillRect/>
          </a:stretch>
        </p:blipFill>
        <p:spPr>
          <a:xfrm>
            <a:off x="1142976" y="3857628"/>
            <a:ext cx="5055483" cy="2428892"/>
          </a:xfrm>
          <a:prstGeom prst="rect">
            <a:avLst/>
          </a:prstGeom>
        </p:spPr>
      </p:pic>
      <p:sp>
        <p:nvSpPr>
          <p:cNvPr id="120834" name="AutoShape 2" descr="What are over damped, critically and under damped systems?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0836" name="AutoShape 4" descr="What are over damped, critically and under damped systems?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cstate="print"/>
          <a:srcRect/>
          <a:stretch>
            <a:fillRect/>
          </a:stretch>
        </p:blipFill>
        <p:spPr bwMode="auto">
          <a:xfrm>
            <a:off x="642910" y="571480"/>
            <a:ext cx="6786610" cy="4734208"/>
          </a:xfrm>
          <a:prstGeom prst="rect">
            <a:avLst/>
          </a:prstGeom>
          <a:noFill/>
          <a:ln w="9525">
            <a:noFill/>
            <a:miter lim="800000"/>
            <a:headEnd/>
            <a:tailEnd/>
          </a:ln>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cstate="print"/>
          <a:srcRect/>
          <a:stretch>
            <a:fillRect/>
          </a:stretch>
        </p:blipFill>
        <p:spPr bwMode="auto">
          <a:xfrm>
            <a:off x="428596" y="642918"/>
            <a:ext cx="7597883" cy="1357322"/>
          </a:xfrm>
          <a:prstGeom prst="rect">
            <a:avLst/>
          </a:prstGeom>
          <a:noFill/>
          <a:ln w="9525">
            <a:noFill/>
            <a:miter lim="800000"/>
            <a:headEnd/>
            <a:tailEnd/>
          </a:ln>
          <a:effec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0F43207-504A-44E8-A490-D6C5E397DB92}"/>
              </a:ext>
            </a:extLst>
          </p:cNvPr>
          <p:cNvPicPr>
            <a:picLocks noChangeAspect="1"/>
          </p:cNvPicPr>
          <p:nvPr/>
        </p:nvPicPr>
        <p:blipFill>
          <a:blip r:embed="rId2" cstate="print"/>
          <a:stretch>
            <a:fillRect/>
          </a:stretch>
        </p:blipFill>
        <p:spPr>
          <a:xfrm>
            <a:off x="793349" y="850775"/>
            <a:ext cx="3833624" cy="2176509"/>
          </a:xfrm>
          <a:prstGeom prst="rect">
            <a:avLst/>
          </a:prstGeom>
        </p:spPr>
      </p:pic>
      <p:pic>
        <p:nvPicPr>
          <p:cNvPr id="5" name="Picture 4">
            <a:extLst>
              <a:ext uri="{FF2B5EF4-FFF2-40B4-BE49-F238E27FC236}">
                <a16:creationId xmlns:a16="http://schemas.microsoft.com/office/drawing/2014/main" xmlns="" id="{8E391BA8-686A-4CA7-855A-E55A40AD1C49}"/>
              </a:ext>
            </a:extLst>
          </p:cNvPr>
          <p:cNvPicPr>
            <a:picLocks noChangeAspect="1"/>
          </p:cNvPicPr>
          <p:nvPr/>
        </p:nvPicPr>
        <p:blipFill>
          <a:blip r:embed="rId3" cstate="print"/>
          <a:stretch>
            <a:fillRect/>
          </a:stretch>
        </p:blipFill>
        <p:spPr>
          <a:xfrm>
            <a:off x="962589" y="4044667"/>
            <a:ext cx="3631344" cy="784796"/>
          </a:xfrm>
          <a:prstGeom prst="rect">
            <a:avLst/>
          </a:prstGeom>
        </p:spPr>
      </p:pic>
      <p:sp>
        <p:nvSpPr>
          <p:cNvPr id="6" name="TextBox 5">
            <a:extLst>
              <a:ext uri="{FF2B5EF4-FFF2-40B4-BE49-F238E27FC236}">
                <a16:creationId xmlns:a16="http://schemas.microsoft.com/office/drawing/2014/main" xmlns="" xmlns:a14="http://schemas.microsoft.com/office/drawing/2010/main" xmlns:mc="http://schemas.openxmlformats.org/markup-compatibility/2006" id="{EDEC873E-79FC-4D5C-AF77-82358190B27A}"/>
              </a:ext>
            </a:extLst>
          </p:cNvPr>
          <p:cNvSpPr txBox="1">
            <a:spLocks noRot="1" noChangeAspect="1" noMove="1" noResize="1" noEditPoints="1" noAdjustHandles="1" noChangeArrowheads="1" noChangeShapeType="1" noTextEdit="1"/>
          </p:cNvSpPr>
          <p:nvPr/>
        </p:nvSpPr>
        <p:spPr>
          <a:xfrm>
            <a:off x="1403499" y="3532401"/>
            <a:ext cx="1667059" cy="276999"/>
          </a:xfrm>
          <a:prstGeom prst="rect">
            <a:avLst/>
          </a:prstGeom>
          <a:blipFill>
            <a:blip r:embed="rId4" cstate="print"/>
            <a:stretch>
              <a:fillRect l="-1095" r="-1095" b="-15217"/>
            </a:stretch>
          </a:blipFill>
        </p:spPr>
        <p:txBody>
          <a:bodyPr/>
          <a:lstStyle/>
          <a:p>
            <a:r>
              <a:rPr lang="en-US">
                <a:noFill/>
              </a:rPr>
              <a:t> </a:t>
            </a:r>
          </a:p>
        </p:txBody>
      </p:sp>
      <p:sp>
        <p:nvSpPr>
          <p:cNvPr id="7" name="TextBox 6">
            <a:extLst>
              <a:ext uri="{FF2B5EF4-FFF2-40B4-BE49-F238E27FC236}">
                <a16:creationId xmlns:a16="http://schemas.microsoft.com/office/drawing/2014/main" xmlns="" id="{6C5AB48A-AA92-4539-A9F8-326753A98AD7}"/>
              </a:ext>
            </a:extLst>
          </p:cNvPr>
          <p:cNvSpPr txBox="1"/>
          <p:nvPr/>
        </p:nvSpPr>
        <p:spPr>
          <a:xfrm>
            <a:off x="874415" y="4957156"/>
            <a:ext cx="345788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Differentiating the above equation</a:t>
            </a:r>
            <a:endParaRPr lang="en-US" dirty="0"/>
          </a:p>
        </p:txBody>
      </p:sp>
      <p:pic>
        <p:nvPicPr>
          <p:cNvPr id="8" name="Picture 7">
            <a:extLst>
              <a:ext uri="{FF2B5EF4-FFF2-40B4-BE49-F238E27FC236}">
                <a16:creationId xmlns:a16="http://schemas.microsoft.com/office/drawing/2014/main" xmlns="" id="{BE53D5CA-BF62-4354-9982-B4C4C87D0677}"/>
              </a:ext>
            </a:extLst>
          </p:cNvPr>
          <p:cNvPicPr>
            <a:picLocks noChangeAspect="1"/>
          </p:cNvPicPr>
          <p:nvPr/>
        </p:nvPicPr>
        <p:blipFill>
          <a:blip r:embed="rId5" cstate="print"/>
          <a:stretch>
            <a:fillRect/>
          </a:stretch>
        </p:blipFill>
        <p:spPr>
          <a:xfrm>
            <a:off x="1132128" y="5556333"/>
            <a:ext cx="2874100" cy="755690"/>
          </a:xfrm>
          <a:prstGeom prst="rect">
            <a:avLst/>
          </a:prstGeom>
        </p:spPr>
      </p:pic>
      <p:sp>
        <p:nvSpPr>
          <p:cNvPr id="9" name="TextBox 8">
            <a:extLst>
              <a:ext uri="{FF2B5EF4-FFF2-40B4-BE49-F238E27FC236}">
                <a16:creationId xmlns:a16="http://schemas.microsoft.com/office/drawing/2014/main" xmlns="" id="{7392B41D-4460-4191-B0CD-BE118A485DDD}"/>
              </a:ext>
            </a:extLst>
          </p:cNvPr>
          <p:cNvSpPr txBox="1"/>
          <p:nvPr/>
        </p:nvSpPr>
        <p:spPr>
          <a:xfrm>
            <a:off x="426544" y="287149"/>
            <a:ext cx="6094520" cy="369332"/>
          </a:xfrm>
          <a:prstGeom prst="rect">
            <a:avLst/>
          </a:prstGeom>
          <a:noFill/>
        </p:spPr>
        <p:txBody>
          <a:bodyPr wrap="square">
            <a:spAutoFit/>
          </a:bodyPr>
          <a:lstStyle/>
          <a:p>
            <a:r>
              <a:rPr lang="en-US" sz="1800" b="1" i="0" u="none" strike="noStrike" baseline="0" dirty="0">
                <a:solidFill>
                  <a:srgbClr val="13B70E"/>
                </a:solidFill>
                <a:latin typeface="ItcKabel-Medium"/>
              </a:rPr>
              <a:t>The Source-Free </a:t>
            </a:r>
            <a:r>
              <a:rPr lang="en-US" b="1" dirty="0">
                <a:solidFill>
                  <a:srgbClr val="13B70E"/>
                </a:solidFill>
                <a:latin typeface="ItcKabel-Medium"/>
              </a:rPr>
              <a:t>parallel</a:t>
            </a:r>
            <a:r>
              <a:rPr lang="en-US" sz="1800" b="1" i="0" u="none" strike="noStrike" baseline="0" dirty="0">
                <a:solidFill>
                  <a:srgbClr val="13B70E"/>
                </a:solidFill>
                <a:latin typeface="ItcKabel-Medium"/>
              </a:rPr>
              <a:t> </a:t>
            </a:r>
            <a:r>
              <a:rPr lang="en-US" sz="1800" b="1" i="1" u="none" strike="noStrike" baseline="0" dirty="0">
                <a:solidFill>
                  <a:srgbClr val="13B70E"/>
                </a:solidFill>
                <a:latin typeface="ItcKabel-MediumItalic"/>
              </a:rPr>
              <a:t>RLC </a:t>
            </a:r>
            <a:r>
              <a:rPr lang="en-US" sz="1800" b="1" i="0" u="none" strike="noStrike" baseline="0" dirty="0">
                <a:solidFill>
                  <a:srgbClr val="13B70E"/>
                </a:solidFill>
                <a:latin typeface="ItcKabel-Medium"/>
              </a:rPr>
              <a:t>Circuit</a:t>
            </a:r>
            <a:endParaRPr lang="en-US" b="1" dirty="0"/>
          </a:p>
        </p:txBody>
      </p:sp>
      <p:pic>
        <p:nvPicPr>
          <p:cNvPr id="114690" name="Picture 2"/>
          <p:cNvPicPr>
            <a:picLocks noChangeAspect="1" noChangeArrowheads="1"/>
          </p:cNvPicPr>
          <p:nvPr/>
        </p:nvPicPr>
        <p:blipFill>
          <a:blip r:embed="rId6" cstate="print"/>
          <a:srcRect/>
          <a:stretch>
            <a:fillRect/>
          </a:stretch>
        </p:blipFill>
        <p:spPr bwMode="auto">
          <a:xfrm>
            <a:off x="5500694" y="642918"/>
            <a:ext cx="2769596" cy="1071570"/>
          </a:xfrm>
          <a:prstGeom prst="rect">
            <a:avLst/>
          </a:prstGeom>
          <a:noFill/>
          <a:ln w="9525">
            <a:noFill/>
            <a:miter lim="800000"/>
            <a:headEnd/>
            <a:tailEnd/>
          </a:ln>
          <a:effectLst/>
        </p:spPr>
      </p:pic>
      <p:pic>
        <p:nvPicPr>
          <p:cNvPr id="114691" name="Picture 3"/>
          <p:cNvPicPr>
            <a:picLocks noChangeAspect="1" noChangeArrowheads="1"/>
          </p:cNvPicPr>
          <p:nvPr/>
        </p:nvPicPr>
        <p:blipFill>
          <a:blip r:embed="rId7" cstate="print"/>
          <a:srcRect/>
          <a:stretch>
            <a:fillRect/>
          </a:stretch>
        </p:blipFill>
        <p:spPr bwMode="auto">
          <a:xfrm>
            <a:off x="5000628" y="1857364"/>
            <a:ext cx="3728847" cy="928694"/>
          </a:xfrm>
          <a:prstGeom prst="rect">
            <a:avLst/>
          </a:prstGeom>
          <a:noFill/>
          <a:ln w="9525">
            <a:noFill/>
            <a:miter lim="800000"/>
            <a:headEnd/>
            <a:tailEnd/>
          </a:ln>
          <a:effectLst/>
        </p:spPr>
      </p:pic>
      <p:pic>
        <p:nvPicPr>
          <p:cNvPr id="114692" name="Picture 4"/>
          <p:cNvPicPr>
            <a:picLocks noChangeAspect="1" noChangeArrowheads="1"/>
          </p:cNvPicPr>
          <p:nvPr/>
        </p:nvPicPr>
        <p:blipFill>
          <a:blip r:embed="rId8" cstate="print"/>
          <a:srcRect/>
          <a:stretch>
            <a:fillRect/>
          </a:stretch>
        </p:blipFill>
        <p:spPr bwMode="auto">
          <a:xfrm>
            <a:off x="5572132" y="3286124"/>
            <a:ext cx="2700356" cy="571504"/>
          </a:xfrm>
          <a:prstGeom prst="rect">
            <a:avLst/>
          </a:prstGeom>
          <a:noFill/>
          <a:ln w="9525">
            <a:noFill/>
            <a:miter lim="800000"/>
            <a:headEnd/>
            <a:tailEnd/>
          </a:ln>
          <a:effectLst/>
        </p:spPr>
      </p:pic>
      <p:pic>
        <p:nvPicPr>
          <p:cNvPr id="114693" name="Picture 5"/>
          <p:cNvPicPr>
            <a:picLocks noChangeAspect="1" noChangeArrowheads="1"/>
          </p:cNvPicPr>
          <p:nvPr/>
        </p:nvPicPr>
        <p:blipFill>
          <a:blip r:embed="rId9" cstate="print"/>
          <a:srcRect/>
          <a:stretch>
            <a:fillRect/>
          </a:stretch>
        </p:blipFill>
        <p:spPr bwMode="auto">
          <a:xfrm>
            <a:off x="5429256" y="4143380"/>
            <a:ext cx="2596981" cy="857256"/>
          </a:xfrm>
          <a:prstGeom prst="rect">
            <a:avLst/>
          </a:prstGeom>
          <a:noFill/>
          <a:ln w="9525">
            <a:noFill/>
            <a:miter lim="800000"/>
            <a:headEnd/>
            <a:tailEnd/>
          </a:ln>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82CCE5C-87EE-46AE-BBE0-C0FF712C1BFC}"/>
              </a:ext>
            </a:extLst>
          </p:cNvPr>
          <p:cNvPicPr>
            <a:picLocks noChangeAspect="1"/>
          </p:cNvPicPr>
          <p:nvPr/>
        </p:nvPicPr>
        <p:blipFill>
          <a:blip r:embed="rId2" cstate="print"/>
          <a:stretch>
            <a:fillRect/>
          </a:stretch>
        </p:blipFill>
        <p:spPr>
          <a:xfrm>
            <a:off x="1826886" y="1357298"/>
            <a:ext cx="4030998" cy="1560782"/>
          </a:xfrm>
          <a:prstGeom prst="rect">
            <a:avLst/>
          </a:prstGeom>
        </p:spPr>
      </p:pic>
      <p:pic>
        <p:nvPicPr>
          <p:cNvPr id="5" name="Picture 4">
            <a:extLst>
              <a:ext uri="{FF2B5EF4-FFF2-40B4-BE49-F238E27FC236}">
                <a16:creationId xmlns:a16="http://schemas.microsoft.com/office/drawing/2014/main" xmlns="" id="{D8A727D8-0301-4E5E-8862-BE5D680197E9}"/>
              </a:ext>
            </a:extLst>
          </p:cNvPr>
          <p:cNvPicPr>
            <a:picLocks noChangeAspect="1"/>
          </p:cNvPicPr>
          <p:nvPr/>
        </p:nvPicPr>
        <p:blipFill>
          <a:blip r:embed="rId3" cstate="print"/>
          <a:stretch>
            <a:fillRect/>
          </a:stretch>
        </p:blipFill>
        <p:spPr>
          <a:xfrm>
            <a:off x="2755579" y="3214686"/>
            <a:ext cx="2513559" cy="714380"/>
          </a:xfrm>
          <a:prstGeom prst="rect">
            <a:avLst/>
          </a:prstGeom>
        </p:spPr>
      </p:pic>
      <p:pic>
        <p:nvPicPr>
          <p:cNvPr id="6" name="Picture 5">
            <a:extLst>
              <a:ext uri="{FF2B5EF4-FFF2-40B4-BE49-F238E27FC236}">
                <a16:creationId xmlns:a16="http://schemas.microsoft.com/office/drawing/2014/main" xmlns="" id="{493F4C25-7926-4645-BBAA-F4C4424CA181}"/>
              </a:ext>
            </a:extLst>
          </p:cNvPr>
          <p:cNvPicPr>
            <a:picLocks noChangeAspect="1"/>
          </p:cNvPicPr>
          <p:nvPr/>
        </p:nvPicPr>
        <p:blipFill>
          <a:blip r:embed="rId4" cstate="print"/>
          <a:stretch>
            <a:fillRect/>
          </a:stretch>
        </p:blipFill>
        <p:spPr>
          <a:xfrm>
            <a:off x="3184208" y="4143380"/>
            <a:ext cx="1352219" cy="714380"/>
          </a:xfrm>
          <a:prstGeom prst="rect">
            <a:avLst/>
          </a:prstGeom>
        </p:spPr>
      </p:pic>
      <p:pic>
        <p:nvPicPr>
          <p:cNvPr id="7" name="Picture 6">
            <a:extLst>
              <a:ext uri="{FF2B5EF4-FFF2-40B4-BE49-F238E27FC236}">
                <a16:creationId xmlns:a16="http://schemas.microsoft.com/office/drawing/2014/main" xmlns="" id="{45D14D72-23B8-496B-8C10-CABA5D2A60FE}"/>
              </a:ext>
            </a:extLst>
          </p:cNvPr>
          <p:cNvPicPr>
            <a:picLocks noChangeAspect="1"/>
          </p:cNvPicPr>
          <p:nvPr/>
        </p:nvPicPr>
        <p:blipFill>
          <a:blip r:embed="rId5" cstate="print"/>
          <a:stretch>
            <a:fillRect/>
          </a:stretch>
        </p:blipFill>
        <p:spPr>
          <a:xfrm>
            <a:off x="2469828" y="4929198"/>
            <a:ext cx="2885627" cy="785818"/>
          </a:xfrm>
          <a:prstGeom prst="rect">
            <a:avLst/>
          </a:prstGeom>
        </p:spPr>
      </p:pic>
      <p:sp>
        <p:nvSpPr>
          <p:cNvPr id="14" name="TextBox 13">
            <a:extLst>
              <a:ext uri="{FF2B5EF4-FFF2-40B4-BE49-F238E27FC236}">
                <a16:creationId xmlns:a16="http://schemas.microsoft.com/office/drawing/2014/main" xmlns="" id="{4D50D091-2414-4A9F-A027-852F0D6BC71E}"/>
              </a:ext>
            </a:extLst>
          </p:cNvPr>
          <p:cNvSpPr txBox="1"/>
          <p:nvPr/>
        </p:nvSpPr>
        <p:spPr>
          <a:xfrm>
            <a:off x="500034" y="357166"/>
            <a:ext cx="6094520" cy="461665"/>
          </a:xfrm>
          <a:prstGeom prst="rect">
            <a:avLst/>
          </a:prstGeom>
          <a:noFill/>
        </p:spPr>
        <p:txBody>
          <a:bodyPr wrap="square">
            <a:spAutoFit/>
          </a:bodyPr>
          <a:lstStyle/>
          <a:p>
            <a:r>
              <a:rPr lang="en-US" sz="2400" b="1" i="0" u="none" strike="noStrike" baseline="0" dirty="0">
                <a:solidFill>
                  <a:srgbClr val="C00000"/>
                </a:solidFill>
                <a:latin typeface="Times New Roman" panose="02020603050405020304" pitchFamily="18" charset="0"/>
                <a:cs typeface="Times New Roman" panose="02020603050405020304" pitchFamily="18" charset="0"/>
              </a:rPr>
              <a:t>The step response of series RLC circuit</a:t>
            </a:r>
            <a:endParaRPr lang="en-US" sz="2400" b="1" dirty="0">
              <a:solidFill>
                <a:srgbClr val="C00000"/>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BE8D943-B7A8-4DAD-AF3A-15A6A14EDA22}"/>
              </a:ext>
            </a:extLst>
          </p:cNvPr>
          <p:cNvPicPr>
            <a:picLocks noChangeAspect="1"/>
          </p:cNvPicPr>
          <p:nvPr/>
        </p:nvPicPr>
        <p:blipFill>
          <a:blip r:embed="rId2" cstate="print"/>
          <a:stretch>
            <a:fillRect/>
          </a:stretch>
        </p:blipFill>
        <p:spPr>
          <a:xfrm>
            <a:off x="2214547" y="428604"/>
            <a:ext cx="3071834" cy="583477"/>
          </a:xfrm>
          <a:prstGeom prst="rect">
            <a:avLst/>
          </a:prstGeom>
        </p:spPr>
      </p:pic>
      <p:pic>
        <p:nvPicPr>
          <p:cNvPr id="5" name="Picture 4">
            <a:extLst>
              <a:ext uri="{FF2B5EF4-FFF2-40B4-BE49-F238E27FC236}">
                <a16:creationId xmlns:a16="http://schemas.microsoft.com/office/drawing/2014/main" xmlns="" id="{4CDAAB9D-E5C1-428E-9197-A4C7E6C72BD3}"/>
              </a:ext>
            </a:extLst>
          </p:cNvPr>
          <p:cNvPicPr>
            <a:picLocks noChangeAspect="1"/>
          </p:cNvPicPr>
          <p:nvPr/>
        </p:nvPicPr>
        <p:blipFill>
          <a:blip r:embed="rId3" cstate="print"/>
          <a:stretch>
            <a:fillRect/>
          </a:stretch>
        </p:blipFill>
        <p:spPr>
          <a:xfrm>
            <a:off x="428596" y="2071678"/>
            <a:ext cx="6698940" cy="1515405"/>
          </a:xfrm>
          <a:prstGeom prst="rect">
            <a:avLst/>
          </a:prstGeom>
        </p:spPr>
      </p:pic>
      <p:pic>
        <p:nvPicPr>
          <p:cNvPr id="6" name="Picture 5">
            <a:extLst>
              <a:ext uri="{FF2B5EF4-FFF2-40B4-BE49-F238E27FC236}">
                <a16:creationId xmlns:a16="http://schemas.microsoft.com/office/drawing/2014/main" xmlns="" id="{DB6B3FA1-982A-49F9-8857-2A5EEDAF3B8F}"/>
              </a:ext>
            </a:extLst>
          </p:cNvPr>
          <p:cNvPicPr>
            <a:picLocks noChangeAspect="1"/>
          </p:cNvPicPr>
          <p:nvPr/>
        </p:nvPicPr>
        <p:blipFill>
          <a:blip r:embed="rId4" cstate="print"/>
          <a:stretch>
            <a:fillRect/>
          </a:stretch>
        </p:blipFill>
        <p:spPr>
          <a:xfrm>
            <a:off x="5572132" y="1428736"/>
            <a:ext cx="2290314" cy="615113"/>
          </a:xfrm>
          <a:prstGeom prst="rect">
            <a:avLst/>
          </a:prstGeom>
        </p:spPr>
      </p:pic>
      <p:pic>
        <p:nvPicPr>
          <p:cNvPr id="7" name="Picture 6">
            <a:extLst>
              <a:ext uri="{FF2B5EF4-FFF2-40B4-BE49-F238E27FC236}">
                <a16:creationId xmlns:a16="http://schemas.microsoft.com/office/drawing/2014/main" xmlns="" id="{45CEF2FD-A338-4568-9E5B-3C14931CB014}"/>
              </a:ext>
            </a:extLst>
          </p:cNvPr>
          <p:cNvPicPr>
            <a:picLocks noChangeAspect="1"/>
          </p:cNvPicPr>
          <p:nvPr/>
        </p:nvPicPr>
        <p:blipFill>
          <a:blip r:embed="rId5" cstate="print"/>
          <a:stretch>
            <a:fillRect/>
          </a:stretch>
        </p:blipFill>
        <p:spPr>
          <a:xfrm>
            <a:off x="947434" y="3857628"/>
            <a:ext cx="7053590" cy="1928826"/>
          </a:xfrm>
          <a:prstGeom prst="rect">
            <a:avLst/>
          </a:prstGeom>
        </p:spPr>
      </p:pic>
      <p:cxnSp>
        <p:nvCxnSpPr>
          <p:cNvPr id="8" name="Straight Arrow Connector 7">
            <a:extLst>
              <a:ext uri="{FF2B5EF4-FFF2-40B4-BE49-F238E27FC236}">
                <a16:creationId xmlns:a16="http://schemas.microsoft.com/office/drawing/2014/main" xmlns="" id="{50A6941F-D89E-48A0-98B9-DA401787DD27}"/>
              </a:ext>
            </a:extLst>
          </p:cNvPr>
          <p:cNvCxnSpPr/>
          <p:nvPr/>
        </p:nvCxnSpPr>
        <p:spPr>
          <a:xfrm flipH="1">
            <a:off x="3000364" y="1285860"/>
            <a:ext cx="275208" cy="479451"/>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xmlns="" id="{48A1FA7D-9504-4FD6-8785-A523B36D796E}"/>
              </a:ext>
            </a:extLst>
          </p:cNvPr>
          <p:cNvCxnSpPr>
            <a:cxnSpLocks/>
          </p:cNvCxnSpPr>
          <p:nvPr/>
        </p:nvCxnSpPr>
        <p:spPr>
          <a:xfrm>
            <a:off x="5234781" y="919900"/>
            <a:ext cx="1012054" cy="61511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87AEB31-E98C-47DB-9CE7-A504CCDD0616}"/>
              </a:ext>
            </a:extLst>
          </p:cNvPr>
          <p:cNvPicPr>
            <a:picLocks noChangeAspect="1"/>
          </p:cNvPicPr>
          <p:nvPr/>
        </p:nvPicPr>
        <p:blipFill>
          <a:blip r:embed="rId2" cstate="print"/>
          <a:stretch>
            <a:fillRect/>
          </a:stretch>
        </p:blipFill>
        <p:spPr>
          <a:xfrm>
            <a:off x="928662" y="1428736"/>
            <a:ext cx="3977416" cy="1578536"/>
          </a:xfrm>
          <a:prstGeom prst="rect">
            <a:avLst/>
          </a:prstGeom>
        </p:spPr>
      </p:pic>
      <p:pic>
        <p:nvPicPr>
          <p:cNvPr id="5" name="Picture 4">
            <a:extLst>
              <a:ext uri="{FF2B5EF4-FFF2-40B4-BE49-F238E27FC236}">
                <a16:creationId xmlns:a16="http://schemas.microsoft.com/office/drawing/2014/main" xmlns="" id="{B684500F-7919-458A-A486-9BE38C7ACD96}"/>
              </a:ext>
            </a:extLst>
          </p:cNvPr>
          <p:cNvPicPr>
            <a:picLocks noChangeAspect="1"/>
          </p:cNvPicPr>
          <p:nvPr/>
        </p:nvPicPr>
        <p:blipFill>
          <a:blip r:embed="rId3" cstate="print"/>
          <a:stretch>
            <a:fillRect/>
          </a:stretch>
        </p:blipFill>
        <p:spPr>
          <a:xfrm>
            <a:off x="2071670" y="3500438"/>
            <a:ext cx="2506488" cy="785818"/>
          </a:xfrm>
          <a:prstGeom prst="rect">
            <a:avLst/>
          </a:prstGeom>
        </p:spPr>
      </p:pic>
      <p:pic>
        <p:nvPicPr>
          <p:cNvPr id="6" name="Picture 5">
            <a:extLst>
              <a:ext uri="{FF2B5EF4-FFF2-40B4-BE49-F238E27FC236}">
                <a16:creationId xmlns:a16="http://schemas.microsoft.com/office/drawing/2014/main" xmlns="" id="{A6008334-4C96-421E-9015-ABB51C4F0905}"/>
              </a:ext>
            </a:extLst>
          </p:cNvPr>
          <p:cNvPicPr>
            <a:picLocks noChangeAspect="1"/>
          </p:cNvPicPr>
          <p:nvPr/>
        </p:nvPicPr>
        <p:blipFill>
          <a:blip r:embed="rId4" cstate="print"/>
          <a:stretch>
            <a:fillRect/>
          </a:stretch>
        </p:blipFill>
        <p:spPr>
          <a:xfrm>
            <a:off x="2357422" y="4429132"/>
            <a:ext cx="1289927" cy="785818"/>
          </a:xfrm>
          <a:prstGeom prst="rect">
            <a:avLst/>
          </a:prstGeom>
        </p:spPr>
      </p:pic>
      <p:pic>
        <p:nvPicPr>
          <p:cNvPr id="7" name="Picture 6">
            <a:extLst>
              <a:ext uri="{FF2B5EF4-FFF2-40B4-BE49-F238E27FC236}">
                <a16:creationId xmlns:a16="http://schemas.microsoft.com/office/drawing/2014/main" xmlns="" id="{096E10DE-5FA3-4D57-B769-A43325FAC62B}"/>
              </a:ext>
            </a:extLst>
          </p:cNvPr>
          <p:cNvPicPr>
            <a:picLocks noChangeAspect="1"/>
          </p:cNvPicPr>
          <p:nvPr/>
        </p:nvPicPr>
        <p:blipFill>
          <a:blip r:embed="rId5" cstate="print"/>
          <a:stretch>
            <a:fillRect/>
          </a:stretch>
        </p:blipFill>
        <p:spPr>
          <a:xfrm>
            <a:off x="1714480" y="5357826"/>
            <a:ext cx="3238523" cy="857256"/>
          </a:xfrm>
          <a:prstGeom prst="rect">
            <a:avLst/>
          </a:prstGeom>
        </p:spPr>
      </p:pic>
      <p:sp>
        <p:nvSpPr>
          <p:cNvPr id="14" name="TextBox 13">
            <a:extLst>
              <a:ext uri="{FF2B5EF4-FFF2-40B4-BE49-F238E27FC236}">
                <a16:creationId xmlns:a16="http://schemas.microsoft.com/office/drawing/2014/main" xmlns="" id="{C0DC64A7-E014-48FC-BBB0-775168B32325}"/>
              </a:ext>
            </a:extLst>
          </p:cNvPr>
          <p:cNvSpPr txBox="1"/>
          <p:nvPr/>
        </p:nvSpPr>
        <p:spPr>
          <a:xfrm>
            <a:off x="742718" y="582579"/>
            <a:ext cx="6094520" cy="461665"/>
          </a:xfrm>
          <a:prstGeom prst="rect">
            <a:avLst/>
          </a:prstGeom>
          <a:noFill/>
        </p:spPr>
        <p:txBody>
          <a:bodyPr wrap="square">
            <a:spAutoFit/>
          </a:bodyPr>
          <a:lstStyle/>
          <a:p>
            <a:r>
              <a:rPr lang="en-US" sz="2400" b="1" i="0" u="none" strike="noStrike" baseline="0" dirty="0">
                <a:solidFill>
                  <a:srgbClr val="FF0000"/>
                </a:solidFill>
                <a:latin typeface="Times New Roman" panose="02020603050405020304" pitchFamily="18" charset="0"/>
                <a:cs typeface="Times New Roman" panose="02020603050405020304" pitchFamily="18" charset="0"/>
              </a:rPr>
              <a:t>The step response of parallel RLC circuit</a:t>
            </a:r>
            <a:endParaRPr lang="en-US" sz="2400" b="1" dirty="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2" descr="What is a DSP? - SoundGuy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9396" name="AutoShape 4" descr="What is a DSP? - SoundGuy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9398" name="Picture 6" descr="Can DSP chips be described as glorified microcontrollers? |  Microcontrollers, Internet security, Digital signal processing"/>
          <p:cNvPicPr>
            <a:picLocks noChangeAspect="1" noChangeArrowheads="1"/>
          </p:cNvPicPr>
          <p:nvPr/>
        </p:nvPicPr>
        <p:blipFill>
          <a:blip r:embed="rId2" cstate="print"/>
          <a:srcRect/>
          <a:stretch>
            <a:fillRect/>
          </a:stretch>
        </p:blipFill>
        <p:spPr bwMode="auto">
          <a:xfrm>
            <a:off x="571472" y="571479"/>
            <a:ext cx="3000396" cy="2745045"/>
          </a:xfrm>
          <a:prstGeom prst="rect">
            <a:avLst/>
          </a:prstGeom>
          <a:noFill/>
        </p:spPr>
      </p:pic>
      <p:pic>
        <p:nvPicPr>
          <p:cNvPr id="59402" name="Picture 10" descr="Nexys A7 Artix-7 FPGA Trainer Board - Digilent"/>
          <p:cNvPicPr>
            <a:picLocks noChangeAspect="1" noChangeArrowheads="1"/>
          </p:cNvPicPr>
          <p:nvPr/>
        </p:nvPicPr>
        <p:blipFill>
          <a:blip r:embed="rId3" cstate="print"/>
          <a:srcRect/>
          <a:stretch>
            <a:fillRect/>
          </a:stretch>
        </p:blipFill>
        <p:spPr bwMode="auto">
          <a:xfrm>
            <a:off x="428596" y="3714752"/>
            <a:ext cx="3752964" cy="2714644"/>
          </a:xfrm>
          <a:prstGeom prst="rect">
            <a:avLst/>
          </a:prstGeom>
          <a:noFill/>
        </p:spPr>
      </p:pic>
      <p:pic>
        <p:nvPicPr>
          <p:cNvPr id="59404" name="Picture 12" descr="HTG Explains: How Does a CPU Actually Work?"/>
          <p:cNvPicPr>
            <a:picLocks noChangeAspect="1" noChangeArrowheads="1"/>
          </p:cNvPicPr>
          <p:nvPr/>
        </p:nvPicPr>
        <p:blipFill>
          <a:blip r:embed="rId4" cstate="print"/>
          <a:srcRect l="10385" r="12307"/>
          <a:stretch>
            <a:fillRect/>
          </a:stretch>
        </p:blipFill>
        <p:spPr bwMode="auto">
          <a:xfrm>
            <a:off x="4071934" y="1714488"/>
            <a:ext cx="4786346" cy="2857500"/>
          </a:xfrm>
          <a:prstGeom prst="rect">
            <a:avLst/>
          </a:prstGeom>
          <a:noFill/>
        </p:spPr>
      </p:pic>
      <p:sp>
        <p:nvSpPr>
          <p:cNvPr id="7" name="TextBox 6"/>
          <p:cNvSpPr txBox="1"/>
          <p:nvPr/>
        </p:nvSpPr>
        <p:spPr>
          <a:xfrm>
            <a:off x="4000496" y="357166"/>
            <a:ext cx="4616328" cy="461665"/>
          </a:xfrm>
          <a:prstGeom prst="rect">
            <a:avLst/>
          </a:prstGeom>
          <a:noFill/>
        </p:spPr>
        <p:txBody>
          <a:bodyPr wrap="none" rtlCol="0">
            <a:spAutoFit/>
          </a:bodyPr>
          <a:lstStyle/>
          <a:p>
            <a:r>
              <a:rPr lang="en-IN" sz="2400" b="1" dirty="0" smtClean="0">
                <a:solidFill>
                  <a:srgbClr val="FF0000"/>
                </a:solidFill>
              </a:rPr>
              <a:t>Digital controllers and processors</a:t>
            </a:r>
            <a:endParaRPr lang="en-US" sz="2400" b="1" dirty="0">
              <a:solidFill>
                <a:srgbClr val="FF0000"/>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5FBCF5C-8D3B-4051-959B-E7AF233DB451}"/>
              </a:ext>
            </a:extLst>
          </p:cNvPr>
          <p:cNvPicPr>
            <a:picLocks noChangeAspect="1"/>
          </p:cNvPicPr>
          <p:nvPr/>
        </p:nvPicPr>
        <p:blipFill>
          <a:blip r:embed="rId2" cstate="print"/>
          <a:stretch>
            <a:fillRect/>
          </a:stretch>
        </p:blipFill>
        <p:spPr>
          <a:xfrm>
            <a:off x="3071802" y="428604"/>
            <a:ext cx="2823501" cy="714380"/>
          </a:xfrm>
          <a:prstGeom prst="rect">
            <a:avLst/>
          </a:prstGeom>
        </p:spPr>
      </p:pic>
      <p:pic>
        <p:nvPicPr>
          <p:cNvPr id="5" name="Picture 4">
            <a:extLst>
              <a:ext uri="{FF2B5EF4-FFF2-40B4-BE49-F238E27FC236}">
                <a16:creationId xmlns:a16="http://schemas.microsoft.com/office/drawing/2014/main" xmlns="" id="{3524D7EC-924E-454B-8FAF-69A3735168C7}"/>
              </a:ext>
            </a:extLst>
          </p:cNvPr>
          <p:cNvPicPr>
            <a:picLocks noChangeAspect="1"/>
          </p:cNvPicPr>
          <p:nvPr/>
        </p:nvPicPr>
        <p:blipFill>
          <a:blip r:embed="rId3" cstate="print"/>
          <a:stretch>
            <a:fillRect/>
          </a:stretch>
        </p:blipFill>
        <p:spPr>
          <a:xfrm>
            <a:off x="428596" y="3571876"/>
            <a:ext cx="6072230" cy="1717398"/>
          </a:xfrm>
          <a:prstGeom prst="rect">
            <a:avLst/>
          </a:prstGeom>
        </p:spPr>
      </p:pic>
      <p:pic>
        <p:nvPicPr>
          <p:cNvPr id="7" name="Picture 6">
            <a:extLst>
              <a:ext uri="{FF2B5EF4-FFF2-40B4-BE49-F238E27FC236}">
                <a16:creationId xmlns:a16="http://schemas.microsoft.com/office/drawing/2014/main" xmlns="" id="{46CFB0DA-FBB7-4A43-9BC6-8D6B1FA20317}"/>
              </a:ext>
            </a:extLst>
          </p:cNvPr>
          <p:cNvPicPr>
            <a:picLocks noChangeAspect="1"/>
          </p:cNvPicPr>
          <p:nvPr/>
        </p:nvPicPr>
        <p:blipFill>
          <a:blip r:embed="rId4" cstate="print"/>
          <a:stretch>
            <a:fillRect/>
          </a:stretch>
        </p:blipFill>
        <p:spPr>
          <a:xfrm>
            <a:off x="285720" y="1785926"/>
            <a:ext cx="5989207" cy="1714512"/>
          </a:xfrm>
          <a:prstGeom prst="rect">
            <a:avLst/>
          </a:prstGeom>
        </p:spPr>
      </p:pic>
      <p:cxnSp>
        <p:nvCxnSpPr>
          <p:cNvPr id="8" name="Straight Arrow Connector 7">
            <a:extLst>
              <a:ext uri="{FF2B5EF4-FFF2-40B4-BE49-F238E27FC236}">
                <a16:creationId xmlns:a16="http://schemas.microsoft.com/office/drawing/2014/main" xmlns="" id="{10904416-46F6-4BCA-8DC0-483482EEE7DE}"/>
              </a:ext>
            </a:extLst>
          </p:cNvPr>
          <p:cNvCxnSpPr>
            <a:cxnSpLocks/>
          </p:cNvCxnSpPr>
          <p:nvPr/>
        </p:nvCxnSpPr>
        <p:spPr>
          <a:xfrm flipH="1">
            <a:off x="4071934" y="1142984"/>
            <a:ext cx="276410" cy="65618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xmlns="" id="{F3BC3F8D-CFF8-4466-AFE0-EC912649E6D2}"/>
              </a:ext>
            </a:extLst>
          </p:cNvPr>
          <p:cNvCxnSpPr>
            <a:cxnSpLocks/>
          </p:cNvCxnSpPr>
          <p:nvPr/>
        </p:nvCxnSpPr>
        <p:spPr>
          <a:xfrm>
            <a:off x="6072198" y="1071546"/>
            <a:ext cx="887629" cy="101205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643702" y="2285992"/>
            <a:ext cx="1233030" cy="369332"/>
          </a:xfrm>
          <a:prstGeom prst="rect">
            <a:avLst/>
          </a:prstGeom>
        </p:spPr>
        <p:txBody>
          <a:bodyPr wrap="none">
            <a:spAutoFit/>
          </a:bodyPr>
          <a:lstStyle/>
          <a:p>
            <a:r>
              <a:rPr lang="en-IN" b="1" dirty="0" err="1" smtClean="0"/>
              <a:t>i</a:t>
            </a:r>
            <a:r>
              <a:rPr lang="en-IN" b="1" baseline="-25000" dirty="0" err="1" smtClean="0"/>
              <a:t>ss</a:t>
            </a:r>
            <a:r>
              <a:rPr lang="en-IN" b="1" dirty="0" smtClean="0"/>
              <a:t> (t) = Is </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1198563" y="152400"/>
          <a:ext cx="6954837" cy="6756400"/>
        </p:xfrm>
        <a:graphic>
          <a:graphicData uri="http://schemas.openxmlformats.org/presentationml/2006/ole">
            <p:oleObj spid="_x0000_s82946" name="Document" r:id="rId4" imgW="5940848" imgH="5770782" progId="Word.Document.12">
              <p:embed/>
            </p:oleObj>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nvGraphicFramePr>
        <p:xfrm>
          <a:off x="1295400" y="147638"/>
          <a:ext cx="6781800" cy="6794500"/>
        </p:xfrm>
        <a:graphic>
          <a:graphicData uri="http://schemas.openxmlformats.org/presentationml/2006/ole">
            <p:oleObj spid="_x0000_s83970" name="Document" r:id="rId4" imgW="5940848" imgH="5951040" progId="Word.Document.12">
              <p:embed/>
            </p:oleObj>
          </a:graphicData>
        </a:graphic>
      </p:graphicFrame>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2"/>
          <p:cNvGraphicFramePr>
            <a:graphicFrameLocks noChangeAspect="1"/>
          </p:cNvGraphicFramePr>
          <p:nvPr/>
        </p:nvGraphicFramePr>
        <p:xfrm>
          <a:off x="1219200" y="66675"/>
          <a:ext cx="6705600" cy="6726238"/>
        </p:xfrm>
        <a:graphic>
          <a:graphicData uri="http://schemas.openxmlformats.org/presentationml/2006/ole">
            <p:oleObj spid="_x0000_s84994" name="Document" r:id="rId4" imgW="5940848" imgH="5957169" progId="Word.Document.12">
              <p:embed/>
            </p:oleObj>
          </a:graphicData>
        </a:graphic>
      </p:graphicFrame>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479425" y="609600"/>
          <a:ext cx="8359775" cy="5761038"/>
        </p:xfrm>
        <a:graphic>
          <a:graphicData uri="http://schemas.openxmlformats.org/presentationml/2006/ole">
            <p:oleObj spid="_x0000_s86018" name="Document" r:id="rId4" imgW="5940848" imgH="4093661" progId="Word.Document.12">
              <p:embed/>
            </p:oleObj>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nvGraphicFramePr>
        <p:xfrm>
          <a:off x="609600" y="212725"/>
          <a:ext cx="8001000" cy="6494463"/>
        </p:xfrm>
        <a:graphic>
          <a:graphicData uri="http://schemas.openxmlformats.org/presentationml/2006/ole">
            <p:oleObj spid="_x0000_s87042" name="Document" r:id="rId4" imgW="5940848" imgH="4822264" progId="Word.Document.12">
              <p:embed/>
            </p:oleObj>
          </a:graphicData>
        </a:graphic>
      </p:graphicFrame>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3"/>
          <p:cNvGraphicFramePr>
            <a:graphicFrameLocks noChangeAspect="1"/>
          </p:cNvGraphicFramePr>
          <p:nvPr/>
        </p:nvGraphicFramePr>
        <p:xfrm>
          <a:off x="679450" y="307975"/>
          <a:ext cx="7778750" cy="6550025"/>
        </p:xfrm>
        <a:graphic>
          <a:graphicData uri="http://schemas.openxmlformats.org/presentationml/2006/ole">
            <p:oleObj spid="_x0000_s88066" name="Document" r:id="rId4" imgW="5940848" imgH="5001440" progId="Word.Document.12">
              <p:embed/>
            </p:oleObj>
          </a:graphicData>
        </a:graphic>
      </p:graphicFrame>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nvGraphicFramePr>
        <p:xfrm>
          <a:off x="304800" y="381000"/>
          <a:ext cx="8420100" cy="6172200"/>
        </p:xfrm>
        <a:graphic>
          <a:graphicData uri="http://schemas.openxmlformats.org/presentationml/2006/ole">
            <p:oleObj spid="_x0000_s89090" name="Document" r:id="rId4" imgW="6036204" imgH="4424614" progId="Word.Document.12">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a:solidFill>
                  <a:schemeClr val="bg1"/>
                </a:solidFill>
                <a:latin typeface="Times New Roman" pitchFamily="18" charset="0"/>
                <a:cs typeface="Times New Roman" pitchFamily="18" charset="0"/>
              </a:rPr>
              <a:t>Tutorial - 01</a:t>
            </a:r>
          </a:p>
        </p:txBody>
      </p:sp>
      <p:sp>
        <p:nvSpPr>
          <p:cNvPr id="22531" name="Rectangle 4"/>
          <p:cNvSpPr>
            <a:spLocks noChangeArrowheads="1"/>
          </p:cNvSpPr>
          <p:nvPr/>
        </p:nvSpPr>
        <p:spPr bwMode="auto">
          <a:xfrm>
            <a:off x="500063" y="1643063"/>
            <a:ext cx="8429625" cy="2446337"/>
          </a:xfrm>
          <a:prstGeom prst="rect">
            <a:avLst/>
          </a:prstGeom>
          <a:noFill/>
          <a:ln w="9525">
            <a:noFill/>
            <a:miter lim="800000"/>
            <a:headEnd/>
            <a:tailEnd/>
          </a:ln>
        </p:spPr>
        <p:txBody>
          <a:bodyPr>
            <a:spAutoFit/>
          </a:bodyPr>
          <a:lstStyle/>
          <a:p>
            <a:pPr algn="ctr">
              <a:lnSpc>
                <a:spcPct val="150000"/>
              </a:lnSpc>
            </a:pPr>
            <a:r>
              <a:rPr lang="en-IN" sz="3400" b="1">
                <a:latin typeface="Times New Roman" pitchFamily="18" charset="0"/>
                <a:cs typeface="Times New Roman" pitchFamily="18" charset="0"/>
              </a:rPr>
              <a:t>Charge, Current, Voltage, Energy, Sources and Applications, Ohm’s Law, Resistor, Inductor, Capacitor , KVL and KCL</a:t>
            </a:r>
            <a:endParaRPr lang="en-US" sz="3400" b="1">
              <a:latin typeface="Times New Roman" pitchFamily="18" charset="0"/>
              <a:cs typeface="Times New Roman" pitchFamily="18" charset="0"/>
            </a:endParaRPr>
          </a:p>
        </p:txBody>
      </p:sp>
      <p:sp>
        <p:nvSpPr>
          <p:cNvPr id="22532" name="Footer Placeholder 5"/>
          <p:cNvSpPr>
            <a:spLocks noGrp="1"/>
          </p:cNvSpPr>
          <p:nvPr>
            <p:ph type="ftr" sz="quarter" idx="11"/>
          </p:nvPr>
        </p:nvSpPr>
        <p:spPr bwMode="auto">
          <a:xfrm>
            <a:off x="914400" y="6172200"/>
            <a:ext cx="4729163"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381000" y="547688"/>
            <a:ext cx="5105400" cy="2195512"/>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5562600" y="1882775"/>
            <a:ext cx="3286125" cy="4699000"/>
          </a:xfrm>
          <a:prstGeom prst="rect">
            <a:avLst/>
          </a:prstGeom>
          <a:noFill/>
          <a:ln w="9525">
            <a:noFill/>
            <a:miter lim="800000"/>
            <a:headEnd/>
            <a:tailEnd/>
          </a:ln>
        </p:spPr>
      </p:pic>
      <p:sp>
        <p:nvSpPr>
          <p:cNvPr id="23556" name="Footer Placeholder 3"/>
          <p:cNvSpPr>
            <a:spLocks noGrp="1"/>
          </p:cNvSpPr>
          <p:nvPr>
            <p:ph type="ftr" sz="quarter" idx="11"/>
          </p:nvPr>
        </p:nvSpPr>
        <p:spPr bwMode="auto">
          <a:xfrm>
            <a:off x="914400" y="6172200"/>
            <a:ext cx="4514850"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228600"/>
            <a:ext cx="7748588" cy="400050"/>
          </a:xfrm>
          <a:prstGeom prst="rect">
            <a:avLst/>
          </a:prstGeom>
          <a:solidFill>
            <a:schemeClr val="bg1">
              <a:lumMod val="95000"/>
            </a:schemeClr>
          </a:solidFill>
          <a:ln>
            <a:solidFill>
              <a:schemeClr val="tx1"/>
            </a:solidFill>
          </a:ln>
        </p:spPr>
        <p:txBody>
          <a:bodyPr wrap="none">
            <a:spAutoFit/>
          </a:bodyPr>
          <a:lstStyle/>
          <a:p>
            <a:pPr fontAlgn="auto">
              <a:spcBef>
                <a:spcPts val="0"/>
              </a:spcBef>
              <a:spcAft>
                <a:spcPts val="0"/>
              </a:spcAft>
              <a:defRPr/>
            </a:pPr>
            <a:r>
              <a:rPr lang="en-IN" sz="2000" b="1" dirty="0">
                <a:latin typeface="+mn-lt"/>
                <a:cs typeface="+mn-cs"/>
              </a:rPr>
              <a:t>Def: </a:t>
            </a:r>
            <a:r>
              <a:rPr lang="en-IN" sz="2000" dirty="0">
                <a:latin typeface="+mn-lt"/>
                <a:cs typeface="+mn-cs"/>
              </a:rPr>
              <a:t>Electrical circuit or Electrical network</a:t>
            </a:r>
            <a:r>
              <a:rPr lang="en-IN" sz="2000" b="1" dirty="0">
                <a:latin typeface="+mn-lt"/>
                <a:cs typeface="+mn-cs"/>
              </a:rPr>
              <a:t> </a:t>
            </a:r>
            <a:r>
              <a:rPr lang="en-IN" dirty="0">
                <a:latin typeface="+mn-lt"/>
                <a:cs typeface="+mn-cs"/>
              </a:rPr>
              <a:t>: Inter connection of  Electrical elements </a:t>
            </a:r>
            <a:endParaRPr lang="en-US" dirty="0">
              <a:latin typeface="+mn-lt"/>
              <a:cs typeface="+mn-cs"/>
            </a:endParaRPr>
          </a:p>
        </p:txBody>
      </p:sp>
      <p:pic>
        <p:nvPicPr>
          <p:cNvPr id="24579" name="Picture 2" descr="Electrical CIRCUIT and NETWORK Differences, Definition, Types (с  изображениями)"/>
          <p:cNvPicPr>
            <a:picLocks noChangeAspect="1" noChangeArrowheads="1"/>
          </p:cNvPicPr>
          <p:nvPr/>
        </p:nvPicPr>
        <p:blipFill>
          <a:blip r:embed="rId2" cstate="print"/>
          <a:srcRect r="6250" b="5208"/>
          <a:stretch>
            <a:fillRect/>
          </a:stretch>
        </p:blipFill>
        <p:spPr bwMode="auto">
          <a:xfrm>
            <a:off x="5791200" y="762000"/>
            <a:ext cx="2743200" cy="2743200"/>
          </a:xfrm>
          <a:prstGeom prst="rect">
            <a:avLst/>
          </a:prstGeom>
          <a:noFill/>
          <a:ln w="9525">
            <a:noFill/>
            <a:miter lim="800000"/>
            <a:headEnd/>
            <a:tailEnd/>
          </a:ln>
        </p:spPr>
      </p:pic>
      <p:sp>
        <p:nvSpPr>
          <p:cNvPr id="24580" name="TextBox 4"/>
          <p:cNvSpPr txBox="1">
            <a:spLocks noChangeArrowheads="1"/>
          </p:cNvSpPr>
          <p:nvPr/>
        </p:nvSpPr>
        <p:spPr bwMode="auto">
          <a:xfrm>
            <a:off x="533400" y="838200"/>
            <a:ext cx="4800600" cy="2308225"/>
          </a:xfrm>
          <a:prstGeom prst="rect">
            <a:avLst/>
          </a:prstGeom>
          <a:noFill/>
          <a:ln w="9525">
            <a:solidFill>
              <a:schemeClr val="tx1"/>
            </a:solidFill>
            <a:miter lim="800000"/>
            <a:headEnd/>
            <a:tailEnd/>
          </a:ln>
        </p:spPr>
        <p:txBody>
          <a:bodyPr>
            <a:spAutoFit/>
          </a:bodyPr>
          <a:lstStyle/>
          <a:p>
            <a:r>
              <a:rPr lang="en-IN">
                <a:latin typeface="Times New Roman" pitchFamily="18" charset="0"/>
                <a:cs typeface="Times New Roman" pitchFamily="18" charset="0"/>
              </a:rPr>
              <a:t>Electrical circuit: Current is intended to flow in </a:t>
            </a:r>
          </a:p>
          <a:p>
            <a:r>
              <a:rPr lang="en-IN">
                <a:latin typeface="Times New Roman" pitchFamily="18" charset="0"/>
                <a:cs typeface="Times New Roman" pitchFamily="18" charset="0"/>
              </a:rPr>
              <a:t>every element. </a:t>
            </a:r>
          </a:p>
          <a:p>
            <a:endParaRPr lang="en-IN">
              <a:latin typeface="Times New Roman" pitchFamily="18" charset="0"/>
              <a:cs typeface="Times New Roman" pitchFamily="18" charset="0"/>
            </a:endParaRPr>
          </a:p>
          <a:p>
            <a:r>
              <a:rPr lang="en-IN">
                <a:latin typeface="Times New Roman" pitchFamily="18" charset="0"/>
                <a:cs typeface="Times New Roman" pitchFamily="18" charset="0"/>
              </a:rPr>
              <a:t>Electrical Network: Current does not necessary to </a:t>
            </a:r>
          </a:p>
          <a:p>
            <a:r>
              <a:rPr lang="en-IN">
                <a:latin typeface="Times New Roman" pitchFamily="18" charset="0"/>
                <a:cs typeface="Times New Roman" pitchFamily="18" charset="0"/>
              </a:rPr>
              <a:t>flow through all the elements.</a:t>
            </a:r>
          </a:p>
          <a:p>
            <a:endParaRPr lang="en-IN">
              <a:latin typeface="Times New Roman" pitchFamily="18" charset="0"/>
              <a:cs typeface="Times New Roman" pitchFamily="18" charset="0"/>
            </a:endParaRPr>
          </a:p>
          <a:p>
            <a:r>
              <a:rPr lang="en-IN" b="1">
                <a:latin typeface="Times New Roman" pitchFamily="18" charset="0"/>
                <a:cs typeface="Times New Roman" pitchFamily="18" charset="0"/>
              </a:rPr>
              <a:t>Note: </a:t>
            </a:r>
            <a:r>
              <a:rPr lang="en-IN">
                <a:latin typeface="Times New Roman" pitchFamily="18" charset="0"/>
                <a:cs typeface="Times New Roman" pitchFamily="18" charset="0"/>
              </a:rPr>
              <a:t>Every circuit is a network but not all the </a:t>
            </a:r>
          </a:p>
          <a:p>
            <a:r>
              <a:rPr lang="en-IN">
                <a:latin typeface="Times New Roman" pitchFamily="18" charset="0"/>
                <a:cs typeface="Times New Roman" pitchFamily="18" charset="0"/>
              </a:rPr>
              <a:t>networks are circuits</a:t>
            </a:r>
            <a:endParaRPr lang="en-US">
              <a:latin typeface="Times New Roman" pitchFamily="18" charset="0"/>
              <a:cs typeface="Times New Roman" pitchFamily="18" charset="0"/>
            </a:endParaRPr>
          </a:p>
        </p:txBody>
      </p:sp>
      <p:pic>
        <p:nvPicPr>
          <p:cNvPr id="24581" name="Picture 4" descr="How To Replace a Capacitor in a Ceiling Fan? 3 Ways"/>
          <p:cNvPicPr>
            <a:picLocks noChangeAspect="1" noChangeArrowheads="1"/>
          </p:cNvPicPr>
          <p:nvPr/>
        </p:nvPicPr>
        <p:blipFill>
          <a:blip r:embed="rId3" cstate="print"/>
          <a:srcRect b="13412"/>
          <a:stretch>
            <a:fillRect/>
          </a:stretch>
        </p:blipFill>
        <p:spPr bwMode="auto">
          <a:xfrm>
            <a:off x="609600" y="3429000"/>
            <a:ext cx="2733675" cy="1828800"/>
          </a:xfrm>
          <a:prstGeom prst="rect">
            <a:avLst/>
          </a:prstGeom>
          <a:noFill/>
          <a:ln w="9525">
            <a:noFill/>
            <a:miter lim="800000"/>
            <a:headEnd/>
            <a:tailEnd/>
          </a:ln>
        </p:spPr>
      </p:pic>
      <p:pic>
        <p:nvPicPr>
          <p:cNvPr id="24582" name="Picture 6" descr="Modern power system. | Download Scientific Diagram"/>
          <p:cNvPicPr>
            <a:picLocks noChangeAspect="1" noChangeArrowheads="1"/>
          </p:cNvPicPr>
          <p:nvPr/>
        </p:nvPicPr>
        <p:blipFill>
          <a:blip r:embed="rId4" cstate="print"/>
          <a:srcRect/>
          <a:stretch>
            <a:fillRect/>
          </a:stretch>
        </p:blipFill>
        <p:spPr bwMode="auto">
          <a:xfrm>
            <a:off x="4495800" y="3810000"/>
            <a:ext cx="4343400" cy="2443163"/>
          </a:xfrm>
          <a:prstGeom prst="rect">
            <a:avLst/>
          </a:prstGeom>
          <a:noFill/>
          <a:ln w="9525">
            <a:noFill/>
            <a:miter lim="800000"/>
            <a:headEnd/>
            <a:tailEnd/>
          </a:ln>
        </p:spPr>
      </p:pic>
      <p:sp>
        <p:nvSpPr>
          <p:cNvPr id="24583" name="TextBox 7"/>
          <p:cNvSpPr txBox="1">
            <a:spLocks noChangeArrowheads="1"/>
          </p:cNvSpPr>
          <p:nvPr/>
        </p:nvSpPr>
        <p:spPr bwMode="auto">
          <a:xfrm>
            <a:off x="76200" y="5268913"/>
            <a:ext cx="3803650" cy="369887"/>
          </a:xfrm>
          <a:prstGeom prst="rect">
            <a:avLst/>
          </a:prstGeom>
          <a:noFill/>
          <a:ln w="9525">
            <a:noFill/>
            <a:miter lim="800000"/>
            <a:headEnd/>
            <a:tailEnd/>
          </a:ln>
        </p:spPr>
        <p:txBody>
          <a:bodyPr wrap="none">
            <a:spAutoFit/>
          </a:bodyPr>
          <a:lstStyle/>
          <a:p>
            <a:r>
              <a:rPr lang="en-IN">
                <a:latin typeface="Perpetua" pitchFamily="18" charset="0"/>
              </a:rPr>
              <a:t>Ceiling Fan (single-phase Induction motor)</a:t>
            </a:r>
            <a:endParaRPr lang="en-US">
              <a:latin typeface="Perpetua" pitchFamily="18" charset="0"/>
            </a:endParaRPr>
          </a:p>
        </p:txBody>
      </p:sp>
      <p:sp>
        <p:nvSpPr>
          <p:cNvPr id="24584" name="TextBox 8"/>
          <p:cNvSpPr txBox="1">
            <a:spLocks noChangeArrowheads="1"/>
          </p:cNvSpPr>
          <p:nvPr/>
        </p:nvSpPr>
        <p:spPr bwMode="auto">
          <a:xfrm>
            <a:off x="5349875" y="6259513"/>
            <a:ext cx="2803525" cy="369887"/>
          </a:xfrm>
          <a:prstGeom prst="rect">
            <a:avLst/>
          </a:prstGeom>
          <a:noFill/>
          <a:ln w="9525">
            <a:noFill/>
            <a:miter lim="800000"/>
            <a:headEnd/>
            <a:tailEnd/>
          </a:ln>
        </p:spPr>
        <p:txBody>
          <a:bodyPr wrap="none">
            <a:spAutoFit/>
          </a:bodyPr>
          <a:lstStyle/>
          <a:p>
            <a:r>
              <a:rPr lang="en-IN">
                <a:latin typeface="Perpetua" pitchFamily="18" charset="0"/>
              </a:rPr>
              <a:t>Modern power system network</a:t>
            </a:r>
            <a:endParaRPr lang="en-US">
              <a:latin typeface="Perpetua" pitchFamily="18" charset="0"/>
            </a:endParaRPr>
          </a:p>
        </p:txBody>
      </p:sp>
      <p:sp>
        <p:nvSpPr>
          <p:cNvPr id="24585" name="Footer Placeholder 9"/>
          <p:cNvSpPr>
            <a:spLocks noGrp="1"/>
          </p:cNvSpPr>
          <p:nvPr>
            <p:ph type="ftr" sz="quarter" idx="11"/>
          </p:nvPr>
        </p:nvSpPr>
        <p:spPr bwMode="auto">
          <a:xfrm>
            <a:off x="571500" y="6257925"/>
            <a:ext cx="4800600"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1"/>
          </p:nvPr>
        </p:nvSpPr>
        <p:spPr bwMode="auto">
          <a:xfrm>
            <a:off x="914400" y="6172200"/>
            <a:ext cx="4729163"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pic>
        <p:nvPicPr>
          <p:cNvPr id="25603" name="Picture 2" descr="Structure of an Atom | Definition, Examples, Diagrams"/>
          <p:cNvPicPr>
            <a:picLocks noChangeAspect="1" noChangeArrowheads="1"/>
          </p:cNvPicPr>
          <p:nvPr/>
        </p:nvPicPr>
        <p:blipFill>
          <a:blip r:embed="rId2" cstate="print"/>
          <a:srcRect/>
          <a:stretch>
            <a:fillRect/>
          </a:stretch>
        </p:blipFill>
        <p:spPr bwMode="auto">
          <a:xfrm>
            <a:off x="714375" y="857250"/>
            <a:ext cx="4286250" cy="2549525"/>
          </a:xfrm>
          <a:prstGeom prst="rect">
            <a:avLst/>
          </a:prstGeom>
          <a:noFill/>
          <a:ln w="9525">
            <a:noFill/>
            <a:miter lim="800000"/>
            <a:headEnd/>
            <a:tailEnd/>
          </a:ln>
        </p:spPr>
      </p:pic>
      <p:sp>
        <p:nvSpPr>
          <p:cNvPr id="25604" name="AutoShape 4" descr="What Is A Molecule?"/>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pic>
        <p:nvPicPr>
          <p:cNvPr id="25605" name="Picture 6" descr="Abstract Molecule With Colorful Particles. Vector Illustration... Royalty  Free Cliparts, Vectors, And Stock Illustration. Image 55095327."/>
          <p:cNvPicPr>
            <a:picLocks noChangeAspect="1" noChangeArrowheads="1"/>
          </p:cNvPicPr>
          <p:nvPr/>
        </p:nvPicPr>
        <p:blipFill>
          <a:blip r:embed="rId3" cstate="print"/>
          <a:srcRect l="10791" r="8273"/>
          <a:stretch>
            <a:fillRect/>
          </a:stretch>
        </p:blipFill>
        <p:spPr bwMode="auto">
          <a:xfrm>
            <a:off x="6143625" y="785813"/>
            <a:ext cx="2139950" cy="2643187"/>
          </a:xfrm>
          <a:prstGeom prst="rect">
            <a:avLst/>
          </a:prstGeom>
          <a:noFill/>
          <a:ln w="9525">
            <a:noFill/>
            <a:miter lim="800000"/>
            <a:headEnd/>
            <a:tailEnd/>
          </a:ln>
        </p:spPr>
      </p:pic>
      <p:pic>
        <p:nvPicPr>
          <p:cNvPr id="55304" name="Picture 8" descr="Sweet spot' in sweet material for hydrogen storage"/>
          <p:cNvPicPr>
            <a:picLocks noChangeAspect="1" noChangeArrowheads="1"/>
          </p:cNvPicPr>
          <p:nvPr/>
        </p:nvPicPr>
        <p:blipFill>
          <a:blip r:embed="rId4" cstate="print"/>
          <a:srcRect/>
          <a:stretch>
            <a:fillRect/>
          </a:stretch>
        </p:blipFill>
        <p:spPr bwMode="auto">
          <a:xfrm>
            <a:off x="357158" y="4000504"/>
            <a:ext cx="2928958" cy="2021343"/>
          </a:xfrm>
          <a:prstGeom prst="rect">
            <a:avLst/>
          </a:prstGeom>
          <a:ln>
            <a:noFill/>
          </a:ln>
          <a:effectLst>
            <a:softEdge rad="112500"/>
          </a:effectLst>
        </p:spPr>
      </p:pic>
      <p:sp>
        <p:nvSpPr>
          <p:cNvPr id="25607" name="TextBox 9"/>
          <p:cNvSpPr txBox="1">
            <a:spLocks noChangeArrowheads="1"/>
          </p:cNvSpPr>
          <p:nvPr/>
        </p:nvSpPr>
        <p:spPr bwMode="auto">
          <a:xfrm>
            <a:off x="6908800" y="571500"/>
            <a:ext cx="901700" cy="307975"/>
          </a:xfrm>
          <a:prstGeom prst="rect">
            <a:avLst/>
          </a:prstGeom>
          <a:noFill/>
          <a:ln w="9525">
            <a:noFill/>
            <a:miter lim="800000"/>
            <a:headEnd/>
            <a:tailEnd/>
          </a:ln>
        </p:spPr>
        <p:txBody>
          <a:bodyPr wrap="none">
            <a:spAutoFit/>
          </a:bodyPr>
          <a:lstStyle/>
          <a:p>
            <a:r>
              <a:rPr lang="en-IN" sz="1400"/>
              <a:t>Molecule</a:t>
            </a:r>
            <a:endParaRPr lang="en-US" sz="1400"/>
          </a:p>
        </p:txBody>
      </p:sp>
      <p:sp>
        <p:nvSpPr>
          <p:cNvPr id="25608" name="TextBox 10"/>
          <p:cNvSpPr txBox="1">
            <a:spLocks noChangeArrowheads="1"/>
          </p:cNvSpPr>
          <p:nvPr/>
        </p:nvSpPr>
        <p:spPr bwMode="auto">
          <a:xfrm>
            <a:off x="1428750" y="3671888"/>
            <a:ext cx="820738" cy="307975"/>
          </a:xfrm>
          <a:prstGeom prst="rect">
            <a:avLst/>
          </a:prstGeom>
          <a:noFill/>
          <a:ln w="9525">
            <a:noFill/>
            <a:miter lim="800000"/>
            <a:headEnd/>
            <a:tailEnd/>
          </a:ln>
        </p:spPr>
        <p:txBody>
          <a:bodyPr wrap="none">
            <a:spAutoFit/>
          </a:bodyPr>
          <a:lstStyle/>
          <a:p>
            <a:r>
              <a:rPr lang="en-IN" sz="1400"/>
              <a:t>Material</a:t>
            </a:r>
            <a:endParaRPr lang="en-US" sz="1400"/>
          </a:p>
        </p:txBody>
      </p:sp>
      <p:pic>
        <p:nvPicPr>
          <p:cNvPr id="25609" name="Picture 10" descr="Conductors – Insulators – Semiconductors - Fundamentals - Semiconductor  Technology from A to Z - Halbleiter.org"/>
          <p:cNvPicPr>
            <a:picLocks noChangeAspect="1" noChangeArrowheads="1"/>
          </p:cNvPicPr>
          <p:nvPr/>
        </p:nvPicPr>
        <p:blipFill>
          <a:blip r:embed="rId5" cstate="print"/>
          <a:srcRect/>
          <a:stretch>
            <a:fillRect/>
          </a:stretch>
        </p:blipFill>
        <p:spPr bwMode="auto">
          <a:xfrm>
            <a:off x="3643313" y="4138613"/>
            <a:ext cx="5257800" cy="1790700"/>
          </a:xfrm>
          <a:prstGeom prst="rect">
            <a:avLst/>
          </a:prstGeom>
          <a:noFill/>
          <a:ln w="9525">
            <a:noFill/>
            <a:miter lim="800000"/>
            <a:headEnd/>
            <a:tailEnd/>
          </a:ln>
        </p:spPr>
      </p:pic>
      <p:sp>
        <p:nvSpPr>
          <p:cNvPr id="25610" name="TextBox 12"/>
          <p:cNvSpPr txBox="1">
            <a:spLocks noChangeArrowheads="1"/>
          </p:cNvSpPr>
          <p:nvPr/>
        </p:nvSpPr>
        <p:spPr bwMode="auto">
          <a:xfrm>
            <a:off x="4784725" y="3714750"/>
            <a:ext cx="2216150" cy="307975"/>
          </a:xfrm>
          <a:prstGeom prst="rect">
            <a:avLst/>
          </a:prstGeom>
          <a:noFill/>
          <a:ln w="9525">
            <a:noFill/>
            <a:miter lim="800000"/>
            <a:headEnd/>
            <a:tailEnd/>
          </a:ln>
        </p:spPr>
        <p:txBody>
          <a:bodyPr wrap="none">
            <a:spAutoFit/>
          </a:bodyPr>
          <a:lstStyle/>
          <a:p>
            <a:r>
              <a:rPr lang="en-IN" sz="1400"/>
              <a:t>Classification of materials</a:t>
            </a:r>
            <a:endParaRPr lang="en-US" sz="1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Electrical Current, Voltage, and Resistance Overview"/>
          <p:cNvPicPr>
            <a:picLocks noChangeAspect="1" noChangeArrowheads="1"/>
          </p:cNvPicPr>
          <p:nvPr/>
        </p:nvPicPr>
        <p:blipFill>
          <a:blip r:embed="rId2" cstate="print"/>
          <a:srcRect/>
          <a:stretch>
            <a:fillRect/>
          </a:stretch>
        </p:blipFill>
        <p:spPr bwMode="auto">
          <a:xfrm>
            <a:off x="285750" y="428625"/>
            <a:ext cx="5334000" cy="3000375"/>
          </a:xfrm>
          <a:prstGeom prst="rect">
            <a:avLst/>
          </a:prstGeom>
          <a:noFill/>
          <a:ln w="9525">
            <a:noFill/>
            <a:miter lim="800000"/>
            <a:headEnd/>
            <a:tailEnd/>
          </a:ln>
        </p:spPr>
      </p:pic>
      <p:pic>
        <p:nvPicPr>
          <p:cNvPr id="26627" name="Picture 4" descr="what-is-electric-current – Electrical Engineering 123"/>
          <p:cNvPicPr>
            <a:picLocks noChangeAspect="1" noChangeArrowheads="1"/>
          </p:cNvPicPr>
          <p:nvPr/>
        </p:nvPicPr>
        <p:blipFill>
          <a:blip r:embed="rId3" cstate="print"/>
          <a:srcRect/>
          <a:stretch>
            <a:fillRect/>
          </a:stretch>
        </p:blipFill>
        <p:spPr bwMode="auto">
          <a:xfrm>
            <a:off x="4357688" y="3500438"/>
            <a:ext cx="4203700" cy="3071812"/>
          </a:xfrm>
          <a:prstGeom prst="rect">
            <a:avLst/>
          </a:prstGeom>
          <a:noFill/>
          <a:ln w="9525">
            <a:noFill/>
            <a:miter lim="800000"/>
            <a:headEnd/>
            <a:tailEnd/>
          </a:ln>
        </p:spPr>
      </p:pic>
      <p:sp>
        <p:nvSpPr>
          <p:cNvPr id="26628" name="Footer Placeholder 3"/>
          <p:cNvSpPr>
            <a:spLocks noGrp="1"/>
          </p:cNvSpPr>
          <p:nvPr>
            <p:ph type="ftr" sz="quarter" idx="11"/>
          </p:nvPr>
        </p:nvSpPr>
        <p:spPr bwMode="auto">
          <a:xfrm>
            <a:off x="500063" y="6215063"/>
            <a:ext cx="4714875"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Box 3"/>
          <p:cNvSpPr txBox="1">
            <a:spLocks noChangeArrowheads="1"/>
          </p:cNvSpPr>
          <p:nvPr/>
        </p:nvSpPr>
        <p:spPr bwMode="auto">
          <a:xfrm>
            <a:off x="762000" y="228600"/>
            <a:ext cx="7815263" cy="461963"/>
          </a:xfrm>
          <a:prstGeom prst="rect">
            <a:avLst/>
          </a:prstGeom>
          <a:solidFill>
            <a:schemeClr val="accent1"/>
          </a:solidFill>
          <a:ln w="9525">
            <a:noFill/>
            <a:miter lim="800000"/>
            <a:headEnd/>
            <a:tailEnd/>
          </a:ln>
        </p:spPr>
        <p:txBody>
          <a:bodyPr wrap="none">
            <a:spAutoFit/>
          </a:bodyPr>
          <a:lstStyle/>
          <a:p>
            <a:pPr algn="ctr"/>
            <a:r>
              <a:rPr lang="en-IN" sz="2400" b="1">
                <a:solidFill>
                  <a:schemeClr val="bg1"/>
                </a:solidFill>
                <a:latin typeface="Perpetua" pitchFamily="18" charset="0"/>
              </a:rPr>
              <a:t>Basic (Definitions, units, ohm’s law, elements and sources)</a:t>
            </a:r>
            <a:endParaRPr lang="en-US" sz="2400" b="1">
              <a:solidFill>
                <a:schemeClr val="bg1"/>
              </a:solidFill>
              <a:latin typeface="Perpetua" pitchFamily="18" charset="0"/>
            </a:endParaRPr>
          </a:p>
        </p:txBody>
      </p:sp>
      <p:pic>
        <p:nvPicPr>
          <p:cNvPr id="1030" name="Picture 1" descr="F:\Gate_material_Electrical_Circuits\FIGS\Capture.JPG"/>
          <p:cNvPicPr>
            <a:picLocks noChangeAspect="1" noChangeArrowheads="1"/>
          </p:cNvPicPr>
          <p:nvPr/>
        </p:nvPicPr>
        <p:blipFill>
          <a:blip r:embed="rId3" cstate="print"/>
          <a:srcRect/>
          <a:stretch>
            <a:fillRect/>
          </a:stretch>
        </p:blipFill>
        <p:spPr bwMode="auto">
          <a:xfrm>
            <a:off x="5257800" y="3667125"/>
            <a:ext cx="3643313" cy="1828800"/>
          </a:xfrm>
          <a:prstGeom prst="rect">
            <a:avLst/>
          </a:prstGeom>
          <a:noFill/>
          <a:ln w="9525">
            <a:noFill/>
            <a:miter lim="800000"/>
            <a:headEnd/>
            <a:tailEnd/>
          </a:ln>
        </p:spPr>
      </p:pic>
      <p:sp>
        <p:nvSpPr>
          <p:cNvPr id="1031" name="TextBox 5"/>
          <p:cNvSpPr txBox="1">
            <a:spLocks noChangeArrowheads="1"/>
          </p:cNvSpPr>
          <p:nvPr/>
        </p:nvSpPr>
        <p:spPr bwMode="auto">
          <a:xfrm>
            <a:off x="457200" y="833438"/>
            <a:ext cx="2867025" cy="461962"/>
          </a:xfrm>
          <a:prstGeom prst="rect">
            <a:avLst/>
          </a:prstGeom>
          <a:noFill/>
          <a:ln w="9525">
            <a:noFill/>
            <a:miter lim="800000"/>
            <a:headEnd/>
            <a:tailEnd/>
          </a:ln>
        </p:spPr>
        <p:txBody>
          <a:bodyPr wrap="none">
            <a:spAutoFit/>
          </a:bodyPr>
          <a:lstStyle/>
          <a:p>
            <a:r>
              <a:rPr lang="en-IN" sz="2400" b="1">
                <a:solidFill>
                  <a:srgbClr val="FF0000"/>
                </a:solidFill>
                <a:latin typeface="Perpetua" pitchFamily="18" charset="0"/>
              </a:rPr>
              <a:t>Charge and Current:</a:t>
            </a:r>
            <a:endParaRPr lang="en-US" sz="2400" b="1">
              <a:solidFill>
                <a:srgbClr val="FF0000"/>
              </a:solidFill>
              <a:latin typeface="Perpetua" pitchFamily="18" charset="0"/>
            </a:endParaRPr>
          </a:p>
        </p:txBody>
      </p:sp>
      <p:sp>
        <p:nvSpPr>
          <p:cNvPr id="7" name="TextBox 6"/>
          <p:cNvSpPr txBox="1"/>
          <p:nvPr/>
        </p:nvSpPr>
        <p:spPr>
          <a:xfrm>
            <a:off x="566738" y="1371600"/>
            <a:ext cx="8348662" cy="923925"/>
          </a:xfrm>
          <a:prstGeom prst="rect">
            <a:avLst/>
          </a:prstGeom>
          <a:solidFill>
            <a:schemeClr val="bg1">
              <a:lumMod val="95000"/>
            </a:schemeClr>
          </a:solidFill>
          <a:ln>
            <a:solidFill>
              <a:schemeClr val="tx1"/>
            </a:solidFill>
          </a:ln>
        </p:spPr>
        <p:txBody>
          <a:bodyPr>
            <a:spAutoFit/>
          </a:bodyPr>
          <a:lstStyle/>
          <a:p>
            <a:pPr fontAlgn="auto">
              <a:spcBef>
                <a:spcPts val="0"/>
              </a:spcBef>
              <a:spcAft>
                <a:spcPts val="0"/>
              </a:spcAft>
              <a:defRPr/>
            </a:pPr>
            <a:r>
              <a:rPr lang="en-IN" b="1" dirty="0">
                <a:latin typeface="+mn-lt"/>
                <a:cs typeface="+mn-cs"/>
              </a:rPr>
              <a:t>Def: </a:t>
            </a:r>
            <a:r>
              <a:rPr lang="en-IN" dirty="0">
                <a:latin typeface="+mn-lt"/>
                <a:cs typeface="+mn-cs"/>
              </a:rPr>
              <a:t>Charge is an electrical property of atomic particles of which matter consists, measured in coulombs (C). </a:t>
            </a:r>
          </a:p>
          <a:p>
            <a:pPr fontAlgn="auto">
              <a:spcBef>
                <a:spcPts val="0"/>
              </a:spcBef>
              <a:spcAft>
                <a:spcPts val="0"/>
              </a:spcAft>
              <a:defRPr/>
            </a:pPr>
            <a:r>
              <a:rPr lang="en-IN" dirty="0">
                <a:latin typeface="+mn-lt"/>
                <a:cs typeface="+mn-cs"/>
              </a:rPr>
              <a:t>Most basic quantity in electric circuit and it </a:t>
            </a:r>
            <a:r>
              <a:rPr lang="en-IN" dirty="0">
                <a:solidFill>
                  <a:srgbClr val="FF0000"/>
                </a:solidFill>
                <a:latin typeface="+mn-lt"/>
                <a:cs typeface="+mn-cs"/>
              </a:rPr>
              <a:t>obeys law of conservation of charge</a:t>
            </a:r>
            <a:r>
              <a:rPr lang="en-IN" dirty="0">
                <a:latin typeface="+mn-lt"/>
                <a:cs typeface="+mn-cs"/>
              </a:rPr>
              <a:t>.</a:t>
            </a:r>
          </a:p>
        </p:txBody>
      </p:sp>
      <p:sp>
        <p:nvSpPr>
          <p:cNvPr id="1033"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1026" name="Object 2"/>
          <p:cNvGraphicFramePr>
            <a:graphicFrameLocks noChangeAspect="1"/>
          </p:cNvGraphicFramePr>
          <p:nvPr/>
        </p:nvGraphicFramePr>
        <p:xfrm>
          <a:off x="3200400" y="2438400"/>
          <a:ext cx="2057400" cy="361950"/>
        </p:xfrm>
        <a:graphic>
          <a:graphicData uri="http://schemas.openxmlformats.org/presentationml/2006/ole">
            <p:oleObj spid="_x0000_s16386" name="Equation" r:id="rId4" imgW="1244060" imgH="215806" progId="">
              <p:embed/>
            </p:oleObj>
          </a:graphicData>
        </a:graphic>
      </p:graphicFrame>
      <p:sp>
        <p:nvSpPr>
          <p:cNvPr id="10" name="TextBox 9"/>
          <p:cNvSpPr txBox="1"/>
          <p:nvPr/>
        </p:nvSpPr>
        <p:spPr>
          <a:xfrm>
            <a:off x="628650" y="2895600"/>
            <a:ext cx="8301038" cy="923925"/>
          </a:xfrm>
          <a:prstGeom prst="rect">
            <a:avLst/>
          </a:prstGeom>
          <a:solidFill>
            <a:schemeClr val="bg1">
              <a:lumMod val="95000"/>
            </a:schemeClr>
          </a:solidFill>
          <a:ln>
            <a:solidFill>
              <a:schemeClr val="tx1"/>
            </a:solidFill>
          </a:ln>
        </p:spPr>
        <p:txBody>
          <a:bodyPr>
            <a:spAutoFit/>
          </a:bodyPr>
          <a:lstStyle/>
          <a:p>
            <a:pPr fontAlgn="auto">
              <a:spcBef>
                <a:spcPts val="0"/>
              </a:spcBef>
              <a:spcAft>
                <a:spcPts val="0"/>
              </a:spcAft>
              <a:defRPr/>
            </a:pPr>
            <a:r>
              <a:rPr lang="en-IN" b="1" dirty="0">
                <a:latin typeface="+mn-lt"/>
                <a:cs typeface="+mn-cs"/>
              </a:rPr>
              <a:t>Def: </a:t>
            </a:r>
            <a:r>
              <a:rPr lang="en-IN" dirty="0">
                <a:latin typeface="+mn-lt"/>
                <a:cs typeface="+mn-cs"/>
              </a:rPr>
              <a:t>Electric current is the time rate of change in charge, measured in Amperes (A). </a:t>
            </a:r>
          </a:p>
          <a:p>
            <a:pPr fontAlgn="auto">
              <a:spcBef>
                <a:spcPts val="0"/>
              </a:spcBef>
              <a:spcAft>
                <a:spcPts val="0"/>
              </a:spcAft>
              <a:defRPr/>
            </a:pPr>
            <a:r>
              <a:rPr lang="en-IN" dirty="0">
                <a:latin typeface="+mn-lt"/>
                <a:cs typeface="+mn-cs"/>
              </a:rPr>
              <a:t>The motion of charge creates electric current and the direction of current is opposite to the electric charge (convention by Benjamin Franklin 1706). </a:t>
            </a:r>
            <a:endParaRPr lang="en-US" dirty="0">
              <a:latin typeface="+mn-lt"/>
              <a:cs typeface="+mn-cs"/>
            </a:endParaRPr>
          </a:p>
        </p:txBody>
      </p:sp>
      <p:sp>
        <p:nvSpPr>
          <p:cNvPr id="103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1027" name="Object 3"/>
          <p:cNvGraphicFramePr>
            <a:graphicFrameLocks noChangeAspect="1"/>
          </p:cNvGraphicFramePr>
          <p:nvPr/>
        </p:nvGraphicFramePr>
        <p:xfrm>
          <a:off x="1905000" y="3971925"/>
          <a:ext cx="762000" cy="693738"/>
        </p:xfrm>
        <a:graphic>
          <a:graphicData uri="http://schemas.openxmlformats.org/presentationml/2006/ole">
            <p:oleObj spid="_x0000_s16387" name="Equation" r:id="rId5" imgW="431613" imgH="393529" progId="">
              <p:embed/>
            </p:oleObj>
          </a:graphicData>
        </a:graphic>
      </p:graphicFrame>
      <p:sp>
        <p:nvSpPr>
          <p:cNvPr id="1036" name="TextBox 12"/>
          <p:cNvSpPr txBox="1">
            <a:spLocks noChangeArrowheads="1"/>
          </p:cNvSpPr>
          <p:nvPr/>
        </p:nvSpPr>
        <p:spPr bwMode="auto">
          <a:xfrm>
            <a:off x="2819400" y="4211638"/>
            <a:ext cx="2312988" cy="369887"/>
          </a:xfrm>
          <a:prstGeom prst="rect">
            <a:avLst/>
          </a:prstGeom>
          <a:noFill/>
          <a:ln w="9525">
            <a:noFill/>
            <a:miter lim="800000"/>
            <a:headEnd/>
            <a:tailEnd/>
          </a:ln>
        </p:spPr>
        <p:txBody>
          <a:bodyPr wrap="none">
            <a:spAutoFit/>
          </a:bodyPr>
          <a:lstStyle/>
          <a:p>
            <a:r>
              <a:rPr lang="en-IN">
                <a:solidFill>
                  <a:srgbClr val="C00000"/>
                </a:solidFill>
                <a:latin typeface="Perpetua" pitchFamily="18" charset="0"/>
              </a:rPr>
              <a:t>1A = 1 Coulomb/second</a:t>
            </a:r>
            <a:endParaRPr lang="en-US">
              <a:solidFill>
                <a:srgbClr val="C00000"/>
              </a:solidFill>
              <a:latin typeface="Perpetua" pitchFamily="18" charset="0"/>
            </a:endParaRPr>
          </a:p>
        </p:txBody>
      </p:sp>
      <p:sp>
        <p:nvSpPr>
          <p:cNvPr id="1037"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1028" name="Object 4"/>
          <p:cNvGraphicFramePr>
            <a:graphicFrameLocks noChangeAspect="1"/>
          </p:cNvGraphicFramePr>
          <p:nvPr/>
        </p:nvGraphicFramePr>
        <p:xfrm>
          <a:off x="1905000" y="4733925"/>
          <a:ext cx="914400" cy="790575"/>
        </p:xfrm>
        <a:graphic>
          <a:graphicData uri="http://schemas.openxmlformats.org/presentationml/2006/ole">
            <p:oleObj spid="_x0000_s16388" name="Equation" r:id="rId6" imgW="558558" imgH="482391" progId="">
              <p:embed/>
            </p:oleObj>
          </a:graphicData>
        </a:graphic>
      </p:graphicFrame>
      <p:sp>
        <p:nvSpPr>
          <p:cNvPr id="1038" name="TextBox 13"/>
          <p:cNvSpPr txBox="1">
            <a:spLocks noChangeArrowheads="1"/>
          </p:cNvSpPr>
          <p:nvPr/>
        </p:nvSpPr>
        <p:spPr bwMode="auto">
          <a:xfrm>
            <a:off x="304800" y="5562600"/>
            <a:ext cx="8763000" cy="923925"/>
          </a:xfrm>
          <a:prstGeom prst="rect">
            <a:avLst/>
          </a:prstGeom>
          <a:noFill/>
          <a:ln w="9525">
            <a:noFill/>
            <a:miter lim="800000"/>
            <a:headEnd/>
            <a:tailEnd/>
          </a:ln>
        </p:spPr>
        <p:txBody>
          <a:bodyPr>
            <a:spAutoFit/>
          </a:bodyPr>
          <a:lstStyle/>
          <a:p>
            <a:r>
              <a:rPr lang="en-IN">
                <a:solidFill>
                  <a:srgbClr val="FF0000"/>
                </a:solidFill>
                <a:latin typeface="Perpetua" pitchFamily="18" charset="0"/>
              </a:rPr>
              <a:t>A direct current (dc) remains constant with time. (Average value is finite) _ </a:t>
            </a:r>
            <a:r>
              <a:rPr lang="en-IN" b="1">
                <a:solidFill>
                  <a:srgbClr val="002060"/>
                </a:solidFill>
                <a:latin typeface="Perpetua" pitchFamily="18" charset="0"/>
              </a:rPr>
              <a:t>Thomas Edison</a:t>
            </a:r>
          </a:p>
          <a:p>
            <a:r>
              <a:rPr lang="en-IN">
                <a:solidFill>
                  <a:srgbClr val="FF0000"/>
                </a:solidFill>
                <a:latin typeface="Perpetua" pitchFamily="18" charset="0"/>
              </a:rPr>
              <a:t>An alternating current (ac) varies sinusoidally with time. (Average value is zero for one complete cycle) _ </a:t>
            </a:r>
            <a:r>
              <a:rPr lang="en-IN" b="1">
                <a:solidFill>
                  <a:srgbClr val="002060"/>
                </a:solidFill>
                <a:latin typeface="Perpetua" pitchFamily="18" charset="0"/>
              </a:rPr>
              <a:t>Nikola Tesla</a:t>
            </a:r>
            <a:endParaRPr lang="en-US" b="1">
              <a:solidFill>
                <a:srgbClr val="002060"/>
              </a:solidFill>
              <a:latin typeface="Perpetua" pitchFamily="18" charset="0"/>
            </a:endParaRPr>
          </a:p>
        </p:txBody>
      </p:sp>
      <p:sp>
        <p:nvSpPr>
          <p:cNvPr id="1039" name="Footer Placeholder 14"/>
          <p:cNvSpPr>
            <a:spLocks noGrp="1"/>
          </p:cNvSpPr>
          <p:nvPr>
            <p:ph type="ftr" sz="quarter" idx="11"/>
          </p:nvPr>
        </p:nvSpPr>
        <p:spPr bwMode="auto">
          <a:xfrm>
            <a:off x="714375" y="6400800"/>
            <a:ext cx="4872038"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extBox 3"/>
          <p:cNvSpPr txBox="1">
            <a:spLocks noChangeArrowheads="1"/>
          </p:cNvSpPr>
          <p:nvPr/>
        </p:nvSpPr>
        <p:spPr bwMode="auto">
          <a:xfrm>
            <a:off x="379413" y="233363"/>
            <a:ext cx="1220787" cy="461962"/>
          </a:xfrm>
          <a:prstGeom prst="rect">
            <a:avLst/>
          </a:prstGeom>
          <a:noFill/>
          <a:ln w="9525">
            <a:noFill/>
            <a:miter lim="800000"/>
            <a:headEnd/>
            <a:tailEnd/>
          </a:ln>
        </p:spPr>
        <p:txBody>
          <a:bodyPr wrap="none">
            <a:spAutoFit/>
          </a:bodyPr>
          <a:lstStyle/>
          <a:p>
            <a:r>
              <a:rPr lang="en-IN" sz="2400" b="1">
                <a:solidFill>
                  <a:srgbClr val="FF0000"/>
                </a:solidFill>
                <a:latin typeface="Perpetua" pitchFamily="18" charset="0"/>
              </a:rPr>
              <a:t>Voltage:</a:t>
            </a:r>
            <a:endParaRPr lang="en-US" sz="2400" b="1">
              <a:solidFill>
                <a:srgbClr val="FF0000"/>
              </a:solidFill>
              <a:latin typeface="Perpetua" pitchFamily="18" charset="0"/>
            </a:endParaRPr>
          </a:p>
        </p:txBody>
      </p:sp>
      <p:sp>
        <p:nvSpPr>
          <p:cNvPr id="5" name="TextBox 4"/>
          <p:cNvSpPr txBox="1"/>
          <p:nvPr/>
        </p:nvSpPr>
        <p:spPr>
          <a:xfrm>
            <a:off x="457200" y="714375"/>
            <a:ext cx="8382000" cy="646113"/>
          </a:xfrm>
          <a:prstGeom prst="rect">
            <a:avLst/>
          </a:prstGeom>
          <a:solidFill>
            <a:schemeClr val="bg1">
              <a:lumMod val="95000"/>
            </a:schemeClr>
          </a:solidFill>
          <a:ln>
            <a:solidFill>
              <a:schemeClr val="tx1"/>
            </a:solidFill>
          </a:ln>
        </p:spPr>
        <p:txBody>
          <a:bodyPr>
            <a:spAutoFit/>
          </a:bodyPr>
          <a:lstStyle/>
          <a:p>
            <a:pPr fontAlgn="auto">
              <a:spcBef>
                <a:spcPts val="0"/>
              </a:spcBef>
              <a:spcAft>
                <a:spcPts val="0"/>
              </a:spcAft>
              <a:defRPr/>
            </a:pPr>
            <a:r>
              <a:rPr lang="en-IN" b="1" dirty="0">
                <a:latin typeface="+mn-lt"/>
                <a:cs typeface="+mn-cs"/>
              </a:rPr>
              <a:t>Def: </a:t>
            </a:r>
            <a:r>
              <a:rPr lang="en-IN" dirty="0">
                <a:latin typeface="+mn-lt"/>
                <a:cs typeface="+mn-cs"/>
              </a:rPr>
              <a:t>Voltage or potential difference is the energy required move unit charge through an element, measured in volts (V). </a:t>
            </a:r>
            <a:endParaRPr lang="en-US" dirty="0">
              <a:latin typeface="+mn-lt"/>
              <a:cs typeface="+mn-cs"/>
            </a:endParaRPr>
          </a:p>
        </p:txBody>
      </p:sp>
      <p:sp>
        <p:nvSpPr>
          <p:cNvPr id="2055" name="Rectangle 2"/>
          <p:cNvSpPr>
            <a:spLocks noChangeArrowheads="1"/>
          </p:cNvSpPr>
          <p:nvPr/>
        </p:nvSpPr>
        <p:spPr bwMode="auto">
          <a:xfrm>
            <a:off x="0" y="-142875"/>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2050" name="Object 2"/>
          <p:cNvGraphicFramePr>
            <a:graphicFrameLocks noChangeAspect="1"/>
          </p:cNvGraphicFramePr>
          <p:nvPr/>
        </p:nvGraphicFramePr>
        <p:xfrm>
          <a:off x="1638300" y="1446213"/>
          <a:ext cx="762000" cy="620712"/>
        </p:xfrm>
        <a:graphic>
          <a:graphicData uri="http://schemas.openxmlformats.org/presentationml/2006/ole">
            <p:oleObj spid="_x0000_s17410" name="Equation" r:id="rId3" imgW="508000" imgH="419100" progId="">
              <p:embed/>
            </p:oleObj>
          </a:graphicData>
        </a:graphic>
      </p:graphicFrame>
      <p:sp>
        <p:nvSpPr>
          <p:cNvPr id="2056" name="TextBox 7"/>
          <p:cNvSpPr txBox="1">
            <a:spLocks noChangeArrowheads="1"/>
          </p:cNvSpPr>
          <p:nvPr/>
        </p:nvSpPr>
        <p:spPr bwMode="auto">
          <a:xfrm>
            <a:off x="2667000" y="1589088"/>
            <a:ext cx="4622800" cy="369887"/>
          </a:xfrm>
          <a:prstGeom prst="rect">
            <a:avLst/>
          </a:prstGeom>
          <a:noFill/>
          <a:ln w="9525">
            <a:noFill/>
            <a:miter lim="800000"/>
            <a:headEnd/>
            <a:tailEnd/>
          </a:ln>
        </p:spPr>
        <p:txBody>
          <a:bodyPr wrap="none">
            <a:spAutoFit/>
          </a:bodyPr>
          <a:lstStyle/>
          <a:p>
            <a:r>
              <a:rPr lang="en-IN">
                <a:solidFill>
                  <a:srgbClr val="C00000"/>
                </a:solidFill>
                <a:latin typeface="Perpetua" pitchFamily="18" charset="0"/>
              </a:rPr>
              <a:t>1V = 1 joule/coulomb = 1 newton-meter/coulomb</a:t>
            </a:r>
            <a:endParaRPr lang="en-US">
              <a:solidFill>
                <a:srgbClr val="C00000"/>
              </a:solidFill>
              <a:latin typeface="Perpetua" pitchFamily="18" charset="0"/>
            </a:endParaRPr>
          </a:p>
        </p:txBody>
      </p:sp>
      <p:sp>
        <p:nvSpPr>
          <p:cNvPr id="2057" name="TextBox 8"/>
          <p:cNvSpPr txBox="1">
            <a:spLocks noChangeArrowheads="1"/>
          </p:cNvSpPr>
          <p:nvPr/>
        </p:nvSpPr>
        <p:spPr bwMode="auto">
          <a:xfrm>
            <a:off x="446088" y="1990725"/>
            <a:ext cx="1076325" cy="461963"/>
          </a:xfrm>
          <a:prstGeom prst="rect">
            <a:avLst/>
          </a:prstGeom>
          <a:noFill/>
          <a:ln w="9525">
            <a:noFill/>
            <a:miter lim="800000"/>
            <a:headEnd/>
            <a:tailEnd/>
          </a:ln>
        </p:spPr>
        <p:txBody>
          <a:bodyPr wrap="none">
            <a:spAutoFit/>
          </a:bodyPr>
          <a:lstStyle/>
          <a:p>
            <a:r>
              <a:rPr lang="en-IN" sz="2400" b="1">
                <a:solidFill>
                  <a:srgbClr val="FF0000"/>
                </a:solidFill>
                <a:latin typeface="Perpetua" pitchFamily="18" charset="0"/>
              </a:rPr>
              <a:t>Power:</a:t>
            </a:r>
            <a:endParaRPr lang="en-US" sz="2400" b="1">
              <a:solidFill>
                <a:srgbClr val="FF0000"/>
              </a:solidFill>
              <a:latin typeface="Perpetua" pitchFamily="18" charset="0"/>
            </a:endParaRPr>
          </a:p>
        </p:txBody>
      </p:sp>
      <p:sp>
        <p:nvSpPr>
          <p:cNvPr id="10" name="TextBox 9"/>
          <p:cNvSpPr txBox="1"/>
          <p:nvPr/>
        </p:nvSpPr>
        <p:spPr>
          <a:xfrm>
            <a:off x="533400" y="2447925"/>
            <a:ext cx="7716838" cy="369888"/>
          </a:xfrm>
          <a:prstGeom prst="rect">
            <a:avLst/>
          </a:prstGeom>
          <a:solidFill>
            <a:schemeClr val="bg1">
              <a:lumMod val="95000"/>
            </a:schemeClr>
          </a:solidFill>
          <a:ln>
            <a:solidFill>
              <a:schemeClr val="tx1"/>
            </a:solidFill>
          </a:ln>
        </p:spPr>
        <p:txBody>
          <a:bodyPr wrap="none">
            <a:spAutoFit/>
          </a:bodyPr>
          <a:lstStyle/>
          <a:p>
            <a:pPr fontAlgn="auto">
              <a:spcBef>
                <a:spcPts val="0"/>
              </a:spcBef>
              <a:spcAft>
                <a:spcPts val="0"/>
              </a:spcAft>
              <a:defRPr/>
            </a:pPr>
            <a:r>
              <a:rPr lang="en-IN" b="1" dirty="0">
                <a:latin typeface="+mn-lt"/>
                <a:cs typeface="+mn-cs"/>
              </a:rPr>
              <a:t>Def</a:t>
            </a:r>
            <a:r>
              <a:rPr lang="en-IN" dirty="0">
                <a:latin typeface="+mn-lt"/>
                <a:cs typeface="+mn-cs"/>
              </a:rPr>
              <a:t>: Power is the time rate of expending or absorbing the energy, measured in watts (W). </a:t>
            </a:r>
            <a:endParaRPr lang="en-US" dirty="0">
              <a:latin typeface="+mn-lt"/>
              <a:cs typeface="+mn-cs"/>
            </a:endParaRPr>
          </a:p>
        </p:txBody>
      </p:sp>
      <p:sp>
        <p:nvSpPr>
          <p:cNvPr id="2059" name="Rectangle 4"/>
          <p:cNvSpPr>
            <a:spLocks noChangeArrowheads="1"/>
          </p:cNvSpPr>
          <p:nvPr/>
        </p:nvSpPr>
        <p:spPr bwMode="auto">
          <a:xfrm>
            <a:off x="0" y="-142875"/>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sp>
        <p:nvSpPr>
          <p:cNvPr id="2060" name="Rectangle 6"/>
          <p:cNvSpPr>
            <a:spLocks noChangeArrowheads="1"/>
          </p:cNvSpPr>
          <p:nvPr/>
        </p:nvSpPr>
        <p:spPr bwMode="auto">
          <a:xfrm>
            <a:off x="0" y="-142875"/>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sp>
        <p:nvSpPr>
          <p:cNvPr id="2061" name="Rectangle 8"/>
          <p:cNvSpPr>
            <a:spLocks noChangeArrowheads="1"/>
          </p:cNvSpPr>
          <p:nvPr/>
        </p:nvSpPr>
        <p:spPr bwMode="auto">
          <a:xfrm>
            <a:off x="0" y="-142875"/>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2051" name="Object 3"/>
          <p:cNvGraphicFramePr>
            <a:graphicFrameLocks noChangeAspect="1"/>
          </p:cNvGraphicFramePr>
          <p:nvPr/>
        </p:nvGraphicFramePr>
        <p:xfrm>
          <a:off x="1295400" y="2981325"/>
          <a:ext cx="2438400" cy="690563"/>
        </p:xfrm>
        <a:graphic>
          <a:graphicData uri="http://schemas.openxmlformats.org/presentationml/2006/ole">
            <p:oleObj spid="_x0000_s17411" name="Equation" r:id="rId4" imgW="1511300" imgH="431800" progId="">
              <p:embed/>
            </p:oleObj>
          </a:graphicData>
        </a:graphic>
      </p:graphicFrame>
      <p:pic>
        <p:nvPicPr>
          <p:cNvPr id="2062" name="Picture 9"/>
          <p:cNvPicPr>
            <a:picLocks noChangeAspect="1" noChangeArrowheads="1"/>
          </p:cNvPicPr>
          <p:nvPr/>
        </p:nvPicPr>
        <p:blipFill>
          <a:blip r:embed="rId5" cstate="print"/>
          <a:srcRect/>
          <a:stretch>
            <a:fillRect/>
          </a:stretch>
        </p:blipFill>
        <p:spPr bwMode="auto">
          <a:xfrm>
            <a:off x="762000" y="3667125"/>
            <a:ext cx="2020888" cy="1905000"/>
          </a:xfrm>
          <a:prstGeom prst="rect">
            <a:avLst/>
          </a:prstGeom>
          <a:noFill/>
          <a:ln w="9525">
            <a:noFill/>
            <a:miter lim="800000"/>
            <a:headEnd/>
            <a:tailEnd/>
          </a:ln>
        </p:spPr>
      </p:pic>
      <p:pic>
        <p:nvPicPr>
          <p:cNvPr id="2063" name="Picture 10"/>
          <p:cNvPicPr>
            <a:picLocks noChangeAspect="1" noChangeArrowheads="1"/>
          </p:cNvPicPr>
          <p:nvPr/>
        </p:nvPicPr>
        <p:blipFill>
          <a:blip r:embed="rId6" cstate="print"/>
          <a:srcRect/>
          <a:stretch>
            <a:fillRect/>
          </a:stretch>
        </p:blipFill>
        <p:spPr bwMode="auto">
          <a:xfrm>
            <a:off x="3352800" y="3667125"/>
            <a:ext cx="2409825" cy="1752600"/>
          </a:xfrm>
          <a:prstGeom prst="rect">
            <a:avLst/>
          </a:prstGeom>
          <a:noFill/>
          <a:ln w="9525">
            <a:noFill/>
            <a:miter lim="800000"/>
            <a:headEnd/>
            <a:tailEnd/>
          </a:ln>
        </p:spPr>
      </p:pic>
      <p:pic>
        <p:nvPicPr>
          <p:cNvPr id="2064" name="Picture 11"/>
          <p:cNvPicPr>
            <a:picLocks noChangeAspect="1" noChangeArrowheads="1"/>
          </p:cNvPicPr>
          <p:nvPr/>
        </p:nvPicPr>
        <p:blipFill>
          <a:blip r:embed="rId7" cstate="print"/>
          <a:srcRect/>
          <a:stretch>
            <a:fillRect/>
          </a:stretch>
        </p:blipFill>
        <p:spPr bwMode="auto">
          <a:xfrm>
            <a:off x="6248400" y="3819525"/>
            <a:ext cx="2235200" cy="1676400"/>
          </a:xfrm>
          <a:prstGeom prst="rect">
            <a:avLst/>
          </a:prstGeom>
          <a:noFill/>
          <a:ln w="9525">
            <a:noFill/>
            <a:miter lim="800000"/>
            <a:headEnd/>
            <a:tailEnd/>
          </a:ln>
        </p:spPr>
      </p:pic>
      <p:sp>
        <p:nvSpPr>
          <p:cNvPr id="2065" name="TextBox 19"/>
          <p:cNvSpPr txBox="1">
            <a:spLocks noChangeArrowheads="1"/>
          </p:cNvSpPr>
          <p:nvPr/>
        </p:nvSpPr>
        <p:spPr bwMode="auto">
          <a:xfrm>
            <a:off x="609600" y="5562600"/>
            <a:ext cx="8153400" cy="923925"/>
          </a:xfrm>
          <a:prstGeom prst="rect">
            <a:avLst/>
          </a:prstGeom>
          <a:noFill/>
          <a:ln w="9525">
            <a:noFill/>
            <a:miter lim="800000"/>
            <a:headEnd/>
            <a:tailEnd/>
          </a:ln>
        </p:spPr>
        <p:txBody>
          <a:bodyPr>
            <a:spAutoFit/>
          </a:bodyPr>
          <a:lstStyle/>
          <a:p>
            <a:r>
              <a:rPr lang="en-IN" b="1">
                <a:latin typeface="Perpetua" pitchFamily="18" charset="0"/>
              </a:rPr>
              <a:t>Note: </a:t>
            </a:r>
            <a:r>
              <a:rPr lang="en-IN">
                <a:latin typeface="Perpetua" pitchFamily="18" charset="0"/>
              </a:rPr>
              <a:t>Law of conservation of energy must be obeyed in any electric circuit.</a:t>
            </a:r>
          </a:p>
          <a:p>
            <a:r>
              <a:rPr lang="en-IN">
                <a:latin typeface="Perpetua" pitchFamily="18" charset="0"/>
              </a:rPr>
              <a:t>Passive sign convention is satisfied when the current enters trough the positive terminal of an element and  p=+vi,. If the current enters through the negative terminal, p=-vi. </a:t>
            </a:r>
            <a:endParaRPr lang="en-US">
              <a:latin typeface="Perpetua" pitchFamily="18" charset="0"/>
            </a:endParaRPr>
          </a:p>
        </p:txBody>
      </p:sp>
      <p:sp>
        <p:nvSpPr>
          <p:cNvPr id="2066" name="Rectangle 13"/>
          <p:cNvSpPr>
            <a:spLocks noChangeArrowheads="1"/>
          </p:cNvSpPr>
          <p:nvPr/>
        </p:nvSpPr>
        <p:spPr bwMode="auto">
          <a:xfrm>
            <a:off x="0" y="-142875"/>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2052" name="Object 4"/>
          <p:cNvGraphicFramePr>
            <a:graphicFrameLocks noChangeAspect="1"/>
          </p:cNvGraphicFramePr>
          <p:nvPr/>
        </p:nvGraphicFramePr>
        <p:xfrm>
          <a:off x="7086600" y="5572125"/>
          <a:ext cx="808038" cy="304800"/>
        </p:xfrm>
        <a:graphic>
          <a:graphicData uri="http://schemas.openxmlformats.org/presentationml/2006/ole">
            <p:oleObj spid="_x0000_s17412" name="Equation" r:id="rId8" imgW="508000" imgH="190500" progId="">
              <p:embed/>
            </p:oleObj>
          </a:graphicData>
        </a:graphic>
      </p:graphicFrame>
      <p:sp>
        <p:nvSpPr>
          <p:cNvPr id="2067" name="Footer Placeholder 18"/>
          <p:cNvSpPr>
            <a:spLocks noGrp="1"/>
          </p:cNvSpPr>
          <p:nvPr>
            <p:ph type="ftr" sz="quarter" idx="11"/>
          </p:nvPr>
        </p:nvSpPr>
        <p:spPr bwMode="auto">
          <a:xfrm>
            <a:off x="914400" y="6400800"/>
            <a:ext cx="5014913"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3"/>
          <p:cNvSpPr txBox="1">
            <a:spLocks noChangeArrowheads="1"/>
          </p:cNvSpPr>
          <p:nvPr/>
        </p:nvSpPr>
        <p:spPr bwMode="auto">
          <a:xfrm>
            <a:off x="381000" y="304800"/>
            <a:ext cx="1174750" cy="461963"/>
          </a:xfrm>
          <a:prstGeom prst="rect">
            <a:avLst/>
          </a:prstGeom>
          <a:noFill/>
          <a:ln w="9525">
            <a:noFill/>
            <a:miter lim="800000"/>
            <a:headEnd/>
            <a:tailEnd/>
          </a:ln>
        </p:spPr>
        <p:txBody>
          <a:bodyPr wrap="none">
            <a:spAutoFit/>
          </a:bodyPr>
          <a:lstStyle/>
          <a:p>
            <a:r>
              <a:rPr lang="en-IN" sz="2400" b="1">
                <a:solidFill>
                  <a:srgbClr val="FF0000"/>
                </a:solidFill>
                <a:latin typeface="Perpetua" pitchFamily="18" charset="0"/>
              </a:rPr>
              <a:t>Energy:</a:t>
            </a:r>
            <a:endParaRPr lang="en-US" sz="2400" b="1">
              <a:solidFill>
                <a:srgbClr val="FF0000"/>
              </a:solidFill>
              <a:latin typeface="Perpetua" pitchFamily="18" charset="0"/>
            </a:endParaRPr>
          </a:p>
        </p:txBody>
      </p:sp>
      <p:sp>
        <p:nvSpPr>
          <p:cNvPr id="5" name="TextBox 4"/>
          <p:cNvSpPr txBox="1"/>
          <p:nvPr/>
        </p:nvSpPr>
        <p:spPr>
          <a:xfrm>
            <a:off x="533400" y="849313"/>
            <a:ext cx="5446713" cy="369887"/>
          </a:xfrm>
          <a:prstGeom prst="rect">
            <a:avLst/>
          </a:prstGeom>
          <a:solidFill>
            <a:schemeClr val="bg1">
              <a:lumMod val="95000"/>
            </a:schemeClr>
          </a:solidFill>
          <a:ln>
            <a:solidFill>
              <a:schemeClr val="tx1"/>
            </a:solidFill>
          </a:ln>
        </p:spPr>
        <p:txBody>
          <a:bodyPr wrap="none">
            <a:spAutoFit/>
          </a:bodyPr>
          <a:lstStyle/>
          <a:p>
            <a:pPr fontAlgn="auto">
              <a:spcBef>
                <a:spcPts val="0"/>
              </a:spcBef>
              <a:spcAft>
                <a:spcPts val="0"/>
              </a:spcAft>
              <a:defRPr/>
            </a:pPr>
            <a:r>
              <a:rPr lang="en-IN" b="1" dirty="0">
                <a:latin typeface="+mn-lt"/>
                <a:cs typeface="+mn-cs"/>
              </a:rPr>
              <a:t>Def</a:t>
            </a:r>
            <a:r>
              <a:rPr lang="en-IN" dirty="0">
                <a:latin typeface="+mn-lt"/>
                <a:cs typeface="+mn-cs"/>
              </a:rPr>
              <a:t>: Energy is the capacity to do work, measured in joules (J). </a:t>
            </a:r>
            <a:endParaRPr lang="en-US" dirty="0">
              <a:latin typeface="+mn-lt"/>
              <a:cs typeface="+mn-cs"/>
            </a:endParaRPr>
          </a:p>
        </p:txBody>
      </p:sp>
      <p:graphicFrame>
        <p:nvGraphicFramePr>
          <p:cNvPr id="3074" name="Object 2"/>
          <p:cNvGraphicFramePr>
            <a:graphicFrameLocks noChangeAspect="1"/>
          </p:cNvGraphicFramePr>
          <p:nvPr/>
        </p:nvGraphicFramePr>
        <p:xfrm>
          <a:off x="1600200" y="1371600"/>
          <a:ext cx="2165350" cy="762000"/>
        </p:xfrm>
        <a:graphic>
          <a:graphicData uri="http://schemas.openxmlformats.org/presentationml/2006/ole">
            <p:oleObj spid="_x0000_s18434" name="Equation" r:id="rId3" imgW="1333500" imgH="482600" progId="">
              <p:embed/>
            </p:oleObj>
          </a:graphicData>
        </a:graphic>
      </p:graphicFrame>
      <p:sp>
        <p:nvSpPr>
          <p:cNvPr id="3077" name="TextBox 6"/>
          <p:cNvSpPr txBox="1">
            <a:spLocks noChangeArrowheads="1"/>
          </p:cNvSpPr>
          <p:nvPr/>
        </p:nvSpPr>
        <p:spPr bwMode="auto">
          <a:xfrm>
            <a:off x="457200" y="2057400"/>
            <a:ext cx="8008938" cy="369888"/>
          </a:xfrm>
          <a:prstGeom prst="rect">
            <a:avLst/>
          </a:prstGeom>
          <a:noFill/>
          <a:ln w="9525">
            <a:noFill/>
            <a:miter lim="800000"/>
            <a:headEnd/>
            <a:tailEnd/>
          </a:ln>
        </p:spPr>
        <p:txBody>
          <a:bodyPr wrap="none">
            <a:spAutoFit/>
          </a:bodyPr>
          <a:lstStyle/>
          <a:p>
            <a:r>
              <a:rPr lang="en-IN">
                <a:latin typeface="Perpetua" pitchFamily="18" charset="0"/>
              </a:rPr>
              <a:t>Electrical power utility companies measure energy in watt-hours (Wh). Where, 1Wh = 3600 J</a:t>
            </a:r>
            <a:endParaRPr lang="en-US">
              <a:latin typeface="Perpetua" pitchFamily="18" charset="0"/>
            </a:endParaRPr>
          </a:p>
        </p:txBody>
      </p:sp>
      <p:pic>
        <p:nvPicPr>
          <p:cNvPr id="3078" name="Picture 4"/>
          <p:cNvPicPr>
            <a:picLocks noChangeAspect="1" noChangeArrowheads="1"/>
          </p:cNvPicPr>
          <p:nvPr/>
        </p:nvPicPr>
        <p:blipFill>
          <a:blip r:embed="rId4" cstate="print"/>
          <a:srcRect/>
          <a:stretch>
            <a:fillRect/>
          </a:stretch>
        </p:blipFill>
        <p:spPr bwMode="auto">
          <a:xfrm>
            <a:off x="1828800" y="2438400"/>
            <a:ext cx="5486400" cy="690563"/>
          </a:xfrm>
          <a:prstGeom prst="rect">
            <a:avLst/>
          </a:prstGeom>
          <a:noFill/>
          <a:ln w="9525">
            <a:noFill/>
            <a:miter lim="800000"/>
            <a:headEnd/>
            <a:tailEnd/>
          </a:ln>
        </p:spPr>
      </p:pic>
      <p:pic>
        <p:nvPicPr>
          <p:cNvPr id="3079" name="Picture 5"/>
          <p:cNvPicPr>
            <a:picLocks noChangeAspect="1" noChangeArrowheads="1"/>
          </p:cNvPicPr>
          <p:nvPr/>
        </p:nvPicPr>
        <p:blipFill>
          <a:blip r:embed="rId5" cstate="print"/>
          <a:srcRect/>
          <a:stretch>
            <a:fillRect/>
          </a:stretch>
        </p:blipFill>
        <p:spPr bwMode="auto">
          <a:xfrm>
            <a:off x="1752600" y="4967288"/>
            <a:ext cx="6019800" cy="273050"/>
          </a:xfrm>
          <a:prstGeom prst="rect">
            <a:avLst/>
          </a:prstGeom>
          <a:noFill/>
          <a:ln w="9525">
            <a:noFill/>
            <a:miter lim="800000"/>
            <a:headEnd/>
            <a:tailEnd/>
          </a:ln>
        </p:spPr>
      </p:pic>
      <p:sp>
        <p:nvSpPr>
          <p:cNvPr id="12" name="TextBox 11"/>
          <p:cNvSpPr txBox="1"/>
          <p:nvPr/>
        </p:nvSpPr>
        <p:spPr>
          <a:xfrm>
            <a:off x="533400" y="2490788"/>
            <a:ext cx="1190625" cy="369887"/>
          </a:xfrm>
          <a:prstGeom prst="rect">
            <a:avLst/>
          </a:prstGeom>
          <a:solidFill>
            <a:schemeClr val="accent1">
              <a:lumMod val="20000"/>
              <a:lumOff val="80000"/>
            </a:schemeClr>
          </a:solidFill>
        </p:spPr>
        <p:txBody>
          <a:bodyPr wrap="none">
            <a:spAutoFit/>
          </a:bodyPr>
          <a:lstStyle/>
          <a:p>
            <a:pPr fontAlgn="auto">
              <a:spcBef>
                <a:spcPts val="0"/>
              </a:spcBef>
              <a:spcAft>
                <a:spcPts val="0"/>
              </a:spcAft>
              <a:defRPr/>
            </a:pPr>
            <a:r>
              <a:rPr lang="en-IN" b="1" dirty="0">
                <a:latin typeface="+mn-lt"/>
                <a:cs typeface="+mn-cs"/>
              </a:rPr>
              <a:t>Example:1</a:t>
            </a:r>
            <a:endParaRPr lang="en-US" b="1" dirty="0">
              <a:latin typeface="+mn-lt"/>
              <a:cs typeface="+mn-cs"/>
            </a:endParaRPr>
          </a:p>
        </p:txBody>
      </p:sp>
      <p:sp>
        <p:nvSpPr>
          <p:cNvPr id="13" name="TextBox 12"/>
          <p:cNvSpPr txBox="1"/>
          <p:nvPr/>
        </p:nvSpPr>
        <p:spPr>
          <a:xfrm>
            <a:off x="533400" y="5005388"/>
            <a:ext cx="1190625" cy="369887"/>
          </a:xfrm>
          <a:prstGeom prst="rect">
            <a:avLst/>
          </a:prstGeom>
          <a:solidFill>
            <a:schemeClr val="accent1">
              <a:lumMod val="20000"/>
              <a:lumOff val="80000"/>
            </a:schemeClr>
          </a:solidFill>
        </p:spPr>
        <p:txBody>
          <a:bodyPr wrap="none">
            <a:spAutoFit/>
          </a:bodyPr>
          <a:lstStyle/>
          <a:p>
            <a:pPr fontAlgn="auto">
              <a:spcBef>
                <a:spcPts val="0"/>
              </a:spcBef>
              <a:spcAft>
                <a:spcPts val="0"/>
              </a:spcAft>
              <a:defRPr/>
            </a:pPr>
            <a:r>
              <a:rPr lang="en-IN" b="1" dirty="0">
                <a:latin typeface="+mn-lt"/>
                <a:cs typeface="+mn-cs"/>
              </a:rPr>
              <a:t>Example:2</a:t>
            </a:r>
            <a:endParaRPr lang="en-US" b="1" dirty="0">
              <a:latin typeface="+mn-lt"/>
              <a:cs typeface="+mn-cs"/>
            </a:endParaRPr>
          </a:p>
        </p:txBody>
      </p:sp>
      <p:pic>
        <p:nvPicPr>
          <p:cNvPr id="3082" name="Picture 6"/>
          <p:cNvPicPr>
            <a:picLocks noChangeAspect="1" noChangeArrowheads="1"/>
          </p:cNvPicPr>
          <p:nvPr/>
        </p:nvPicPr>
        <p:blipFill>
          <a:blip r:embed="rId6" cstate="print"/>
          <a:srcRect/>
          <a:stretch>
            <a:fillRect/>
          </a:stretch>
        </p:blipFill>
        <p:spPr bwMode="auto">
          <a:xfrm>
            <a:off x="2514600" y="3200400"/>
            <a:ext cx="4025900" cy="1524000"/>
          </a:xfrm>
          <a:prstGeom prst="rect">
            <a:avLst/>
          </a:prstGeom>
          <a:noFill/>
          <a:ln w="9525">
            <a:noFill/>
            <a:miter lim="800000"/>
            <a:headEnd/>
            <a:tailEnd/>
          </a:ln>
        </p:spPr>
      </p:pic>
      <p:pic>
        <p:nvPicPr>
          <p:cNvPr id="3083" name="Picture 7"/>
          <p:cNvPicPr>
            <a:picLocks noChangeAspect="1" noChangeArrowheads="1"/>
          </p:cNvPicPr>
          <p:nvPr/>
        </p:nvPicPr>
        <p:blipFill>
          <a:blip r:embed="rId7" cstate="print"/>
          <a:srcRect/>
          <a:stretch>
            <a:fillRect/>
          </a:stretch>
        </p:blipFill>
        <p:spPr bwMode="auto">
          <a:xfrm>
            <a:off x="2286000" y="5334000"/>
            <a:ext cx="4635500" cy="1166813"/>
          </a:xfrm>
          <a:prstGeom prst="rect">
            <a:avLst/>
          </a:prstGeom>
          <a:noFill/>
          <a:ln w="9525">
            <a:noFill/>
            <a:miter lim="800000"/>
            <a:headEnd/>
            <a:tailEnd/>
          </a:ln>
        </p:spPr>
      </p:pic>
      <p:sp>
        <p:nvSpPr>
          <p:cNvPr id="3084" name="Footer Placeholder 13"/>
          <p:cNvSpPr>
            <a:spLocks noGrp="1"/>
          </p:cNvSpPr>
          <p:nvPr>
            <p:ph type="ftr" sz="quarter" idx="11"/>
          </p:nvPr>
        </p:nvSpPr>
        <p:spPr bwMode="auto">
          <a:xfrm>
            <a:off x="785813" y="6400800"/>
            <a:ext cx="4786312"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3"/>
          <p:cNvSpPr txBox="1">
            <a:spLocks noChangeArrowheads="1"/>
          </p:cNvSpPr>
          <p:nvPr/>
        </p:nvSpPr>
        <p:spPr bwMode="auto">
          <a:xfrm>
            <a:off x="3581400" y="304800"/>
            <a:ext cx="2424113" cy="461963"/>
          </a:xfrm>
          <a:prstGeom prst="rect">
            <a:avLst/>
          </a:prstGeom>
          <a:solidFill>
            <a:schemeClr val="accent1"/>
          </a:solidFill>
          <a:ln w="9525">
            <a:noFill/>
            <a:miter lim="800000"/>
            <a:headEnd/>
            <a:tailEnd/>
          </a:ln>
        </p:spPr>
        <p:txBody>
          <a:bodyPr wrap="none">
            <a:spAutoFit/>
          </a:bodyPr>
          <a:lstStyle/>
          <a:p>
            <a:pPr algn="ctr"/>
            <a:r>
              <a:rPr lang="en-IN" sz="2400" b="1">
                <a:solidFill>
                  <a:schemeClr val="bg1"/>
                </a:solidFill>
                <a:latin typeface="Perpetua" pitchFamily="18" charset="0"/>
              </a:rPr>
              <a:t>Circuit Elements:</a:t>
            </a:r>
            <a:endParaRPr lang="en-US" sz="2400" b="1">
              <a:solidFill>
                <a:schemeClr val="bg1"/>
              </a:solidFill>
              <a:latin typeface="Perpetua" pitchFamily="18" charset="0"/>
            </a:endParaRPr>
          </a:p>
        </p:txBody>
      </p:sp>
      <p:sp>
        <p:nvSpPr>
          <p:cNvPr id="27651" name="TextBox 2"/>
          <p:cNvSpPr txBox="1">
            <a:spLocks noChangeArrowheads="1"/>
          </p:cNvSpPr>
          <p:nvPr/>
        </p:nvSpPr>
        <p:spPr bwMode="auto">
          <a:xfrm>
            <a:off x="457200" y="990600"/>
            <a:ext cx="8458200" cy="3694113"/>
          </a:xfrm>
          <a:prstGeom prst="rect">
            <a:avLst/>
          </a:prstGeom>
          <a:noFill/>
          <a:ln w="9525">
            <a:noFill/>
            <a:miter lim="800000"/>
            <a:headEnd/>
            <a:tailEnd/>
          </a:ln>
        </p:spPr>
        <p:txBody>
          <a:bodyPr>
            <a:spAutoFit/>
          </a:bodyPr>
          <a:lstStyle/>
          <a:p>
            <a:r>
              <a:rPr lang="en-IN">
                <a:latin typeface="Perpetua" pitchFamily="18" charset="0"/>
              </a:rPr>
              <a:t>Circuit analysis is the process of determining voltage across the element or current through the element of the circuit. </a:t>
            </a:r>
          </a:p>
          <a:p>
            <a:endParaRPr lang="en-IN">
              <a:latin typeface="Perpetua" pitchFamily="18" charset="0"/>
            </a:endParaRPr>
          </a:p>
          <a:p>
            <a:r>
              <a:rPr lang="en-IN">
                <a:latin typeface="Perpetua" pitchFamily="18" charset="0"/>
              </a:rPr>
              <a:t>Active element is capable of generating energy while a passive element is not.</a:t>
            </a:r>
          </a:p>
          <a:p>
            <a:r>
              <a:rPr lang="en-IN">
                <a:latin typeface="Perpetua" pitchFamily="18" charset="0"/>
              </a:rPr>
              <a:t>Ex: Generators, and batteries – Active elements</a:t>
            </a:r>
          </a:p>
          <a:p>
            <a:r>
              <a:rPr lang="en-IN">
                <a:latin typeface="Perpetua" pitchFamily="18" charset="0"/>
              </a:rPr>
              <a:t>       Resistors, Inductors, and capacitors – Passive elements</a:t>
            </a:r>
          </a:p>
          <a:p>
            <a:endParaRPr lang="en-IN">
              <a:latin typeface="Perpetua" pitchFamily="18" charset="0"/>
            </a:endParaRPr>
          </a:p>
          <a:p>
            <a:r>
              <a:rPr lang="en-IN">
                <a:latin typeface="Perpetua" pitchFamily="18" charset="0"/>
              </a:rPr>
              <a:t>The most important active elements are voltage or current sources that generally delivers the power to the circuit connected to them. There are two kinds of sources: independent and dependent sources.</a:t>
            </a:r>
          </a:p>
          <a:p>
            <a:endParaRPr lang="en-IN">
              <a:latin typeface="Perpetua" pitchFamily="18" charset="0"/>
            </a:endParaRPr>
          </a:p>
          <a:p>
            <a:r>
              <a:rPr lang="en-IN" b="1">
                <a:latin typeface="Perpetua" pitchFamily="18" charset="0"/>
              </a:rPr>
              <a:t>Def: </a:t>
            </a:r>
            <a:r>
              <a:rPr lang="en-IN">
                <a:latin typeface="Perpetua" pitchFamily="18" charset="0"/>
              </a:rPr>
              <a:t> An </a:t>
            </a:r>
            <a:r>
              <a:rPr lang="en-IN">
                <a:solidFill>
                  <a:srgbClr val="FF0000"/>
                </a:solidFill>
                <a:latin typeface="Perpetua" pitchFamily="18" charset="0"/>
              </a:rPr>
              <a:t>ideal independent source</a:t>
            </a:r>
            <a:r>
              <a:rPr lang="en-IN">
                <a:latin typeface="Perpetua" pitchFamily="18" charset="0"/>
              </a:rPr>
              <a:t> is an active element that provides a specified voltage or current </a:t>
            </a:r>
          </a:p>
          <a:p>
            <a:r>
              <a:rPr lang="en-IN">
                <a:latin typeface="Perpetua" pitchFamily="18" charset="0"/>
              </a:rPr>
              <a:t>that is completely independent of other circuit elements.</a:t>
            </a:r>
            <a:endParaRPr lang="en-US">
              <a:latin typeface="Perpetua" pitchFamily="18" charset="0"/>
            </a:endParaRPr>
          </a:p>
        </p:txBody>
      </p:sp>
      <p:sp>
        <p:nvSpPr>
          <p:cNvPr id="27652" name="TextBox 6"/>
          <p:cNvSpPr txBox="1">
            <a:spLocks noChangeArrowheads="1"/>
          </p:cNvSpPr>
          <p:nvPr/>
        </p:nvSpPr>
        <p:spPr bwMode="auto">
          <a:xfrm>
            <a:off x="685800" y="6096000"/>
            <a:ext cx="4784725" cy="646113"/>
          </a:xfrm>
          <a:prstGeom prst="rect">
            <a:avLst/>
          </a:prstGeom>
          <a:noFill/>
          <a:ln w="9525">
            <a:noFill/>
            <a:miter lim="800000"/>
            <a:headEnd/>
            <a:tailEnd/>
          </a:ln>
        </p:spPr>
        <p:txBody>
          <a:bodyPr wrap="none">
            <a:spAutoFit/>
          </a:bodyPr>
          <a:lstStyle/>
          <a:p>
            <a:r>
              <a:rPr lang="en-IN">
                <a:latin typeface="Perpetua" pitchFamily="18" charset="0"/>
              </a:rPr>
              <a:t>Fig. Symbols of independent voltage sources:</a:t>
            </a:r>
          </a:p>
          <a:p>
            <a:r>
              <a:rPr lang="en-IN">
                <a:latin typeface="Perpetua" pitchFamily="18" charset="0"/>
              </a:rPr>
              <a:t>(a) time-varying (ac) voltage, (b) Constant voltage (dc) </a:t>
            </a:r>
            <a:endParaRPr lang="en-US">
              <a:latin typeface="Perpetua" pitchFamily="18" charset="0"/>
            </a:endParaRPr>
          </a:p>
        </p:txBody>
      </p:sp>
      <p:pic>
        <p:nvPicPr>
          <p:cNvPr id="27653" name="Picture 4" descr="Voltage and Current Sources - Tutorials | CircuitBread"/>
          <p:cNvPicPr>
            <a:picLocks noChangeAspect="1" noChangeArrowheads="1"/>
          </p:cNvPicPr>
          <p:nvPr/>
        </p:nvPicPr>
        <p:blipFill>
          <a:blip r:embed="rId2" cstate="print"/>
          <a:srcRect b="20000"/>
          <a:stretch>
            <a:fillRect/>
          </a:stretch>
        </p:blipFill>
        <p:spPr bwMode="auto">
          <a:xfrm>
            <a:off x="3124200" y="4775200"/>
            <a:ext cx="1752600" cy="1265238"/>
          </a:xfrm>
          <a:prstGeom prst="rect">
            <a:avLst/>
          </a:prstGeom>
          <a:noFill/>
          <a:ln w="9525">
            <a:noFill/>
            <a:miter lim="800000"/>
            <a:headEnd/>
            <a:tailEnd/>
          </a:ln>
        </p:spPr>
      </p:pic>
      <p:pic>
        <p:nvPicPr>
          <p:cNvPr id="27654" name="Picture 5"/>
          <p:cNvPicPr>
            <a:picLocks noChangeAspect="1" noChangeArrowheads="1"/>
          </p:cNvPicPr>
          <p:nvPr/>
        </p:nvPicPr>
        <p:blipFill>
          <a:blip r:embed="rId3" cstate="print"/>
          <a:srcRect/>
          <a:stretch>
            <a:fillRect/>
          </a:stretch>
        </p:blipFill>
        <p:spPr bwMode="auto">
          <a:xfrm>
            <a:off x="6324600" y="4648200"/>
            <a:ext cx="1112838" cy="1371600"/>
          </a:xfrm>
          <a:prstGeom prst="rect">
            <a:avLst/>
          </a:prstGeom>
          <a:noFill/>
          <a:ln w="9525">
            <a:noFill/>
            <a:miter lim="800000"/>
            <a:headEnd/>
            <a:tailEnd/>
          </a:ln>
        </p:spPr>
      </p:pic>
      <p:pic>
        <p:nvPicPr>
          <p:cNvPr id="27655" name="Picture 6"/>
          <p:cNvPicPr>
            <a:picLocks noChangeAspect="1" noChangeArrowheads="1"/>
          </p:cNvPicPr>
          <p:nvPr/>
        </p:nvPicPr>
        <p:blipFill>
          <a:blip r:embed="rId4" cstate="print"/>
          <a:srcRect/>
          <a:stretch>
            <a:fillRect/>
          </a:stretch>
        </p:blipFill>
        <p:spPr bwMode="auto">
          <a:xfrm>
            <a:off x="685800" y="4657725"/>
            <a:ext cx="2095500" cy="1514475"/>
          </a:xfrm>
          <a:prstGeom prst="rect">
            <a:avLst/>
          </a:prstGeom>
          <a:noFill/>
          <a:ln w="9525">
            <a:noFill/>
            <a:miter lim="800000"/>
            <a:headEnd/>
            <a:tailEnd/>
          </a:ln>
        </p:spPr>
      </p:pic>
      <p:sp>
        <p:nvSpPr>
          <p:cNvPr id="27656" name="TextBox 10"/>
          <p:cNvSpPr txBox="1">
            <a:spLocks noChangeArrowheads="1"/>
          </p:cNvSpPr>
          <p:nvPr/>
        </p:nvSpPr>
        <p:spPr bwMode="auto">
          <a:xfrm>
            <a:off x="3352800" y="5867400"/>
            <a:ext cx="361950" cy="307975"/>
          </a:xfrm>
          <a:prstGeom prst="rect">
            <a:avLst/>
          </a:prstGeom>
          <a:noFill/>
          <a:ln w="9525">
            <a:noFill/>
            <a:miter lim="800000"/>
            <a:headEnd/>
            <a:tailEnd/>
          </a:ln>
        </p:spPr>
        <p:txBody>
          <a:bodyPr wrap="none">
            <a:spAutoFit/>
          </a:bodyPr>
          <a:lstStyle/>
          <a:p>
            <a:r>
              <a:rPr lang="en-IN" sz="1400">
                <a:latin typeface="Perpetua" pitchFamily="18" charset="0"/>
              </a:rPr>
              <a:t>(a)</a:t>
            </a:r>
            <a:endParaRPr lang="en-US" sz="1400">
              <a:latin typeface="Perpetua" pitchFamily="18" charset="0"/>
            </a:endParaRPr>
          </a:p>
        </p:txBody>
      </p:sp>
      <p:sp>
        <p:nvSpPr>
          <p:cNvPr id="27657" name="TextBox 11"/>
          <p:cNvSpPr txBox="1">
            <a:spLocks noChangeArrowheads="1"/>
          </p:cNvSpPr>
          <p:nvPr/>
        </p:nvSpPr>
        <p:spPr bwMode="auto">
          <a:xfrm>
            <a:off x="4343400" y="5870575"/>
            <a:ext cx="376238" cy="307975"/>
          </a:xfrm>
          <a:prstGeom prst="rect">
            <a:avLst/>
          </a:prstGeom>
          <a:noFill/>
          <a:ln w="9525">
            <a:noFill/>
            <a:miter lim="800000"/>
            <a:headEnd/>
            <a:tailEnd/>
          </a:ln>
        </p:spPr>
        <p:txBody>
          <a:bodyPr wrap="none">
            <a:spAutoFit/>
          </a:bodyPr>
          <a:lstStyle/>
          <a:p>
            <a:r>
              <a:rPr lang="en-IN" sz="1400">
                <a:latin typeface="Perpetua" pitchFamily="18" charset="0"/>
              </a:rPr>
              <a:t>(b)</a:t>
            </a:r>
            <a:endParaRPr lang="en-US" sz="1400">
              <a:latin typeface="Perpetua" pitchFamily="18" charset="0"/>
            </a:endParaRPr>
          </a:p>
        </p:txBody>
      </p:sp>
      <p:sp>
        <p:nvSpPr>
          <p:cNvPr id="27658" name="TextBox 12"/>
          <p:cNvSpPr txBox="1">
            <a:spLocks noChangeArrowheads="1"/>
          </p:cNvSpPr>
          <p:nvPr/>
        </p:nvSpPr>
        <p:spPr bwMode="auto">
          <a:xfrm>
            <a:off x="6019800" y="6059488"/>
            <a:ext cx="2514600" cy="646112"/>
          </a:xfrm>
          <a:prstGeom prst="rect">
            <a:avLst/>
          </a:prstGeom>
          <a:noFill/>
          <a:ln w="9525">
            <a:noFill/>
            <a:miter lim="800000"/>
            <a:headEnd/>
            <a:tailEnd/>
          </a:ln>
        </p:spPr>
        <p:txBody>
          <a:bodyPr>
            <a:spAutoFit/>
          </a:bodyPr>
          <a:lstStyle/>
          <a:p>
            <a:r>
              <a:rPr lang="en-IN">
                <a:latin typeface="Perpetua" pitchFamily="18" charset="0"/>
              </a:rPr>
              <a:t>Fig. Symbol of independent current source</a:t>
            </a:r>
            <a:endParaRPr lang="en-US">
              <a:latin typeface="Perpetua"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1"/>
          <p:cNvSpPr txBox="1">
            <a:spLocks noChangeArrowheads="1"/>
          </p:cNvSpPr>
          <p:nvPr/>
        </p:nvSpPr>
        <p:spPr bwMode="auto">
          <a:xfrm>
            <a:off x="457200" y="533400"/>
            <a:ext cx="8126413" cy="1477963"/>
          </a:xfrm>
          <a:prstGeom prst="rect">
            <a:avLst/>
          </a:prstGeom>
          <a:noFill/>
          <a:ln w="9525">
            <a:noFill/>
            <a:miter lim="800000"/>
            <a:headEnd/>
            <a:tailEnd/>
          </a:ln>
        </p:spPr>
        <p:txBody>
          <a:bodyPr wrap="none">
            <a:spAutoFit/>
          </a:bodyPr>
          <a:lstStyle/>
          <a:p>
            <a:r>
              <a:rPr lang="en-IN" b="1">
                <a:latin typeface="Perpetua" pitchFamily="18" charset="0"/>
              </a:rPr>
              <a:t>Def: </a:t>
            </a:r>
            <a:r>
              <a:rPr lang="en-IN">
                <a:latin typeface="Perpetua" pitchFamily="18" charset="0"/>
              </a:rPr>
              <a:t>An </a:t>
            </a:r>
            <a:r>
              <a:rPr lang="en-IN">
                <a:solidFill>
                  <a:srgbClr val="FF0000"/>
                </a:solidFill>
                <a:latin typeface="Perpetua" pitchFamily="18" charset="0"/>
              </a:rPr>
              <a:t>ideal dependent </a:t>
            </a:r>
            <a:r>
              <a:rPr lang="en-IN">
                <a:latin typeface="Perpetua" pitchFamily="18" charset="0"/>
              </a:rPr>
              <a:t>or controlled source is an active element in which the source quantity </a:t>
            </a:r>
          </a:p>
          <a:p>
            <a:r>
              <a:rPr lang="en-IN">
                <a:latin typeface="Perpetua" pitchFamily="18" charset="0"/>
              </a:rPr>
              <a:t>is controlled another voltage or current source. </a:t>
            </a:r>
            <a:r>
              <a:rPr lang="en-IN" b="1">
                <a:latin typeface="Perpetua" pitchFamily="18" charset="0"/>
              </a:rPr>
              <a:t> </a:t>
            </a:r>
          </a:p>
          <a:p>
            <a:endParaRPr lang="en-IN" b="1">
              <a:latin typeface="Perpetua" pitchFamily="18" charset="0"/>
            </a:endParaRPr>
          </a:p>
          <a:p>
            <a:r>
              <a:rPr lang="en-IN">
                <a:latin typeface="Perpetua" pitchFamily="18" charset="0"/>
              </a:rPr>
              <a:t>Dependent sources are usually designated by diamond-shaped symbols, as shown in figure. </a:t>
            </a:r>
          </a:p>
          <a:p>
            <a:r>
              <a:rPr lang="en-IN">
                <a:latin typeface="Perpetua" pitchFamily="18" charset="0"/>
              </a:rPr>
              <a:t>Useful for modelling elements such as transistors, amplifiers, and integrated circuits. </a:t>
            </a:r>
            <a:endParaRPr lang="en-US">
              <a:latin typeface="Perpetua" pitchFamily="18" charset="0"/>
            </a:endParaRPr>
          </a:p>
        </p:txBody>
      </p:sp>
      <p:pic>
        <p:nvPicPr>
          <p:cNvPr id="28675" name="Picture 2" descr="Fundamental of Electrical circuits - ppt download"/>
          <p:cNvPicPr>
            <a:picLocks noChangeAspect="1" noChangeArrowheads="1"/>
          </p:cNvPicPr>
          <p:nvPr/>
        </p:nvPicPr>
        <p:blipFill>
          <a:blip r:embed="rId2" cstate="print"/>
          <a:srcRect l="7726" t="59889" r="40594" b="10286"/>
          <a:stretch>
            <a:fillRect/>
          </a:stretch>
        </p:blipFill>
        <p:spPr bwMode="auto">
          <a:xfrm>
            <a:off x="304800" y="1981200"/>
            <a:ext cx="5105400" cy="2209800"/>
          </a:xfrm>
          <a:prstGeom prst="rect">
            <a:avLst/>
          </a:prstGeom>
          <a:noFill/>
          <a:ln w="9525">
            <a:noFill/>
            <a:miter lim="800000"/>
            <a:headEnd/>
            <a:tailEnd/>
          </a:ln>
        </p:spPr>
      </p:pic>
      <p:sp>
        <p:nvSpPr>
          <p:cNvPr id="28676" name="TextBox 3"/>
          <p:cNvSpPr txBox="1">
            <a:spLocks noChangeArrowheads="1"/>
          </p:cNvSpPr>
          <p:nvPr/>
        </p:nvSpPr>
        <p:spPr bwMode="auto">
          <a:xfrm>
            <a:off x="714375" y="4429125"/>
            <a:ext cx="3643313" cy="1477963"/>
          </a:xfrm>
          <a:prstGeom prst="rect">
            <a:avLst/>
          </a:prstGeom>
          <a:noFill/>
          <a:ln w="9525">
            <a:noFill/>
            <a:miter lim="800000"/>
            <a:headEnd/>
            <a:tailEnd/>
          </a:ln>
        </p:spPr>
        <p:txBody>
          <a:bodyPr>
            <a:spAutoFit/>
          </a:bodyPr>
          <a:lstStyle/>
          <a:p>
            <a:r>
              <a:rPr lang="en-IN">
                <a:latin typeface="Perpetua" pitchFamily="18" charset="0"/>
              </a:rPr>
              <a:t>Fig. Symbol for dependent sources:</a:t>
            </a:r>
          </a:p>
          <a:p>
            <a:r>
              <a:rPr lang="en-IN">
                <a:latin typeface="Perpetua" pitchFamily="18" charset="0"/>
              </a:rPr>
              <a:t> (a) current dependent current source,</a:t>
            </a:r>
          </a:p>
          <a:p>
            <a:r>
              <a:rPr lang="en-IN">
                <a:latin typeface="Perpetua" pitchFamily="18" charset="0"/>
              </a:rPr>
              <a:t> (b) voltage dependent current source, </a:t>
            </a:r>
          </a:p>
          <a:p>
            <a:r>
              <a:rPr lang="en-IN">
                <a:latin typeface="Perpetua" pitchFamily="18" charset="0"/>
              </a:rPr>
              <a:t>(c) Voltage dependent voltage source, </a:t>
            </a:r>
          </a:p>
          <a:p>
            <a:r>
              <a:rPr lang="en-IN">
                <a:latin typeface="Perpetua" pitchFamily="18" charset="0"/>
              </a:rPr>
              <a:t>(d) current dependent voltage source. </a:t>
            </a:r>
            <a:endParaRPr lang="en-US">
              <a:latin typeface="Perpetua" pitchFamily="18" charset="0"/>
            </a:endParaRPr>
          </a:p>
        </p:txBody>
      </p:sp>
      <p:pic>
        <p:nvPicPr>
          <p:cNvPr id="28677" name="Picture 3"/>
          <p:cNvPicPr>
            <a:picLocks noChangeAspect="1" noChangeArrowheads="1"/>
          </p:cNvPicPr>
          <p:nvPr/>
        </p:nvPicPr>
        <p:blipFill>
          <a:blip r:embed="rId3" cstate="print"/>
          <a:srcRect b="31389"/>
          <a:stretch>
            <a:fillRect/>
          </a:stretch>
        </p:blipFill>
        <p:spPr bwMode="auto">
          <a:xfrm>
            <a:off x="5143500" y="4286250"/>
            <a:ext cx="3536950" cy="1600200"/>
          </a:xfrm>
          <a:prstGeom prst="rect">
            <a:avLst/>
          </a:prstGeom>
          <a:noFill/>
          <a:ln w="9525">
            <a:noFill/>
            <a:miter lim="800000"/>
            <a:headEnd/>
            <a:tailEnd/>
          </a:ln>
        </p:spPr>
      </p:pic>
      <p:sp>
        <p:nvSpPr>
          <p:cNvPr id="28678" name="TextBox 8"/>
          <p:cNvSpPr txBox="1">
            <a:spLocks noChangeArrowheads="1"/>
          </p:cNvSpPr>
          <p:nvPr/>
        </p:nvSpPr>
        <p:spPr bwMode="auto">
          <a:xfrm>
            <a:off x="5295900" y="5886450"/>
            <a:ext cx="3360738" cy="369888"/>
          </a:xfrm>
          <a:prstGeom prst="rect">
            <a:avLst/>
          </a:prstGeom>
          <a:noFill/>
          <a:ln w="9525">
            <a:noFill/>
            <a:miter lim="800000"/>
            <a:headEnd/>
            <a:tailEnd/>
          </a:ln>
        </p:spPr>
        <p:txBody>
          <a:bodyPr wrap="none">
            <a:spAutoFit/>
          </a:bodyPr>
          <a:lstStyle/>
          <a:p>
            <a:r>
              <a:rPr lang="en-IN">
                <a:latin typeface="Perpetua" pitchFamily="18" charset="0"/>
              </a:rPr>
              <a:t>What is the type of dependent source?</a:t>
            </a:r>
            <a:endParaRPr lang="en-US">
              <a:latin typeface="Perpetua" pitchFamily="18" charset="0"/>
            </a:endParaRPr>
          </a:p>
        </p:txBody>
      </p:sp>
      <p:sp>
        <p:nvSpPr>
          <p:cNvPr id="28679" name="Footer Placeholder 9"/>
          <p:cNvSpPr>
            <a:spLocks noGrp="1"/>
          </p:cNvSpPr>
          <p:nvPr>
            <p:ph type="ftr" sz="quarter" idx="11"/>
          </p:nvPr>
        </p:nvSpPr>
        <p:spPr bwMode="auto">
          <a:xfrm>
            <a:off x="914400" y="6400800"/>
            <a:ext cx="4657725"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0" descr="Energy Meter at Price 5000 Onwards INR/Unit in Mumbai | ELECSHINE  ENGINEERING PRIVATE LIMITED"/>
          <p:cNvPicPr>
            <a:picLocks noChangeAspect="1" noChangeArrowheads="1"/>
          </p:cNvPicPr>
          <p:nvPr/>
        </p:nvPicPr>
        <p:blipFill>
          <a:blip r:embed="rId2" cstate="print"/>
          <a:srcRect/>
          <a:stretch>
            <a:fillRect/>
          </a:stretch>
        </p:blipFill>
        <p:spPr bwMode="auto">
          <a:xfrm>
            <a:off x="5029200" y="3505200"/>
            <a:ext cx="2513013" cy="2667000"/>
          </a:xfrm>
          <a:prstGeom prst="rect">
            <a:avLst/>
          </a:prstGeom>
          <a:noFill/>
          <a:ln w="9525">
            <a:noFill/>
            <a:miter lim="800000"/>
            <a:headEnd/>
            <a:tailEnd/>
          </a:ln>
        </p:spPr>
      </p:pic>
      <p:sp>
        <p:nvSpPr>
          <p:cNvPr id="29699" name="TextBox 3"/>
          <p:cNvSpPr txBox="1">
            <a:spLocks noChangeArrowheads="1"/>
          </p:cNvSpPr>
          <p:nvPr/>
        </p:nvSpPr>
        <p:spPr bwMode="auto">
          <a:xfrm>
            <a:off x="3581400" y="304800"/>
            <a:ext cx="1739900" cy="461963"/>
          </a:xfrm>
          <a:prstGeom prst="rect">
            <a:avLst/>
          </a:prstGeom>
          <a:solidFill>
            <a:schemeClr val="accent1"/>
          </a:solidFill>
          <a:ln w="9525">
            <a:noFill/>
            <a:miter lim="800000"/>
            <a:headEnd/>
            <a:tailEnd/>
          </a:ln>
        </p:spPr>
        <p:txBody>
          <a:bodyPr wrap="none">
            <a:spAutoFit/>
          </a:bodyPr>
          <a:lstStyle/>
          <a:p>
            <a:pPr algn="ctr"/>
            <a:r>
              <a:rPr lang="en-IN" sz="2400" b="1">
                <a:solidFill>
                  <a:schemeClr val="bg1"/>
                </a:solidFill>
                <a:latin typeface="Perpetua" pitchFamily="18" charset="0"/>
              </a:rPr>
              <a:t>Application</a:t>
            </a:r>
            <a:endParaRPr lang="en-US" sz="2400" b="1">
              <a:solidFill>
                <a:schemeClr val="bg1"/>
              </a:solidFill>
              <a:latin typeface="Perpetua" pitchFamily="18" charset="0"/>
            </a:endParaRPr>
          </a:p>
        </p:txBody>
      </p:sp>
      <p:pic>
        <p:nvPicPr>
          <p:cNvPr id="29700" name="Picture 2"/>
          <p:cNvPicPr>
            <a:picLocks noChangeAspect="1" noChangeArrowheads="1"/>
          </p:cNvPicPr>
          <p:nvPr/>
        </p:nvPicPr>
        <p:blipFill>
          <a:blip r:embed="rId3" cstate="print"/>
          <a:srcRect/>
          <a:stretch>
            <a:fillRect/>
          </a:stretch>
        </p:blipFill>
        <p:spPr bwMode="auto">
          <a:xfrm>
            <a:off x="2209800" y="1295400"/>
            <a:ext cx="5586413" cy="2133600"/>
          </a:xfrm>
          <a:prstGeom prst="rect">
            <a:avLst/>
          </a:prstGeom>
          <a:noFill/>
          <a:ln w="9525">
            <a:noFill/>
            <a:miter lim="800000"/>
            <a:headEnd/>
            <a:tailEnd/>
          </a:ln>
        </p:spPr>
      </p:pic>
      <p:sp>
        <p:nvSpPr>
          <p:cNvPr id="29701" name="TextBox 5"/>
          <p:cNvSpPr txBox="1">
            <a:spLocks noChangeArrowheads="1"/>
          </p:cNvSpPr>
          <p:nvPr/>
        </p:nvSpPr>
        <p:spPr bwMode="auto">
          <a:xfrm>
            <a:off x="228600" y="838200"/>
            <a:ext cx="3382963" cy="400050"/>
          </a:xfrm>
          <a:prstGeom prst="rect">
            <a:avLst/>
          </a:prstGeom>
          <a:noFill/>
          <a:ln w="9525">
            <a:noFill/>
            <a:miter lim="800000"/>
            <a:headEnd/>
            <a:tailEnd/>
          </a:ln>
        </p:spPr>
        <p:txBody>
          <a:bodyPr wrap="none">
            <a:spAutoFit/>
          </a:bodyPr>
          <a:lstStyle/>
          <a:p>
            <a:r>
              <a:rPr lang="en-IN" sz="2000" b="1">
                <a:solidFill>
                  <a:srgbClr val="FF0000"/>
                </a:solidFill>
                <a:latin typeface="Perpetua" pitchFamily="18" charset="0"/>
              </a:rPr>
              <a:t>Calculation of electricity bill:</a:t>
            </a:r>
            <a:endParaRPr lang="en-US" sz="2000" b="1">
              <a:solidFill>
                <a:srgbClr val="FF0000"/>
              </a:solidFill>
              <a:latin typeface="Perpetua" pitchFamily="18" charset="0"/>
            </a:endParaRPr>
          </a:p>
        </p:txBody>
      </p:sp>
      <p:sp>
        <p:nvSpPr>
          <p:cNvPr id="29702" name="AutoShape 6" descr="What is Energy Meter? Types of Energy Meters &amp; Build using MicroController"/>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atin typeface="Perpetua" pitchFamily="18" charset="0"/>
            </a:endParaRPr>
          </a:p>
        </p:txBody>
      </p:sp>
      <p:pic>
        <p:nvPicPr>
          <p:cNvPr id="29703" name="Picture 8" descr="What is Energy Meter? Types of Energy Meters &amp; Build using MicroController"/>
          <p:cNvPicPr>
            <a:picLocks noChangeAspect="1" noChangeArrowheads="1"/>
          </p:cNvPicPr>
          <p:nvPr/>
        </p:nvPicPr>
        <p:blipFill>
          <a:blip r:embed="rId4" cstate="print"/>
          <a:srcRect/>
          <a:stretch>
            <a:fillRect/>
          </a:stretch>
        </p:blipFill>
        <p:spPr bwMode="auto">
          <a:xfrm>
            <a:off x="1447800" y="3581400"/>
            <a:ext cx="2103438" cy="2514600"/>
          </a:xfrm>
          <a:prstGeom prst="rect">
            <a:avLst/>
          </a:prstGeom>
          <a:noFill/>
          <a:ln w="9525">
            <a:noFill/>
            <a:miter lim="800000"/>
            <a:headEnd/>
            <a:tailEnd/>
          </a:ln>
        </p:spPr>
      </p:pic>
      <p:sp>
        <p:nvSpPr>
          <p:cNvPr id="29704" name="Footer Placeholder 7"/>
          <p:cNvSpPr>
            <a:spLocks noGrp="1"/>
          </p:cNvSpPr>
          <p:nvPr>
            <p:ph type="ftr" sz="quarter" idx="11"/>
          </p:nvPr>
        </p:nvSpPr>
        <p:spPr bwMode="auto">
          <a:xfrm>
            <a:off x="914400" y="6329363"/>
            <a:ext cx="5372100"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3"/>
          <p:cNvSpPr txBox="1">
            <a:spLocks noChangeArrowheads="1"/>
          </p:cNvSpPr>
          <p:nvPr/>
        </p:nvSpPr>
        <p:spPr bwMode="auto">
          <a:xfrm>
            <a:off x="609600" y="990600"/>
            <a:ext cx="8153400" cy="2308225"/>
          </a:xfrm>
          <a:prstGeom prst="rect">
            <a:avLst/>
          </a:prstGeom>
          <a:noFill/>
          <a:ln w="9525">
            <a:noFill/>
            <a:miter lim="800000"/>
            <a:headEnd/>
            <a:tailEnd/>
          </a:ln>
        </p:spPr>
        <p:txBody>
          <a:bodyPr>
            <a:spAutoFit/>
          </a:bodyPr>
          <a:lstStyle/>
          <a:p>
            <a:r>
              <a:rPr lang="en-IN">
                <a:latin typeface="Times New Roman" pitchFamily="18" charset="0"/>
                <a:cs typeface="Times New Roman" pitchFamily="18" charset="0"/>
              </a:rPr>
              <a:t>A house owner consumes 700 kWh  January. Determine the electricity bill  for the month using the following</a:t>
            </a:r>
          </a:p>
          <a:p>
            <a:endParaRPr lang="en-IN">
              <a:latin typeface="Times New Roman" pitchFamily="18" charset="0"/>
              <a:cs typeface="Times New Roman" pitchFamily="18" charset="0"/>
            </a:endParaRPr>
          </a:p>
          <a:p>
            <a:r>
              <a:rPr lang="en-IN">
                <a:latin typeface="Times New Roman" pitchFamily="18" charset="0"/>
                <a:cs typeface="Times New Roman" pitchFamily="18" charset="0"/>
              </a:rPr>
              <a:t>Residential  rate schedule:</a:t>
            </a:r>
          </a:p>
          <a:p>
            <a:r>
              <a:rPr lang="en-IN">
                <a:latin typeface="Times New Roman" pitchFamily="18" charset="0"/>
                <a:cs typeface="Times New Roman" pitchFamily="18" charset="0"/>
              </a:rPr>
              <a:t>Base monthly charge 50 Rs/service</a:t>
            </a:r>
          </a:p>
          <a:p>
            <a:r>
              <a:rPr lang="en-IN">
                <a:latin typeface="Times New Roman" pitchFamily="18" charset="0"/>
                <a:cs typeface="Times New Roman" pitchFamily="18" charset="0"/>
              </a:rPr>
              <a:t>First 101-200 units : 3.50 Rs/unit</a:t>
            </a:r>
          </a:p>
          <a:p>
            <a:r>
              <a:rPr lang="en-IN">
                <a:latin typeface="Times New Roman" pitchFamily="18" charset="0"/>
                <a:cs typeface="Times New Roman" pitchFamily="18" charset="0"/>
              </a:rPr>
              <a:t>Next 201-500 units: 4.60 Rs/unit</a:t>
            </a:r>
          </a:p>
          <a:p>
            <a:r>
              <a:rPr lang="en-IN">
                <a:latin typeface="Times New Roman" pitchFamily="18" charset="0"/>
                <a:cs typeface="Times New Roman" pitchFamily="18" charset="0"/>
              </a:rPr>
              <a:t>above 500 units: 6.60 Rs/unit </a:t>
            </a:r>
            <a:endParaRPr lang="en-US">
              <a:latin typeface="Times New Roman" pitchFamily="18" charset="0"/>
              <a:cs typeface="Times New Roman" pitchFamily="18" charset="0"/>
            </a:endParaRPr>
          </a:p>
        </p:txBody>
      </p:sp>
      <p:sp>
        <p:nvSpPr>
          <p:cNvPr id="30723" name="TextBox 4"/>
          <p:cNvSpPr txBox="1">
            <a:spLocks noChangeArrowheads="1"/>
          </p:cNvSpPr>
          <p:nvPr/>
        </p:nvSpPr>
        <p:spPr bwMode="auto">
          <a:xfrm>
            <a:off x="609600" y="3429000"/>
            <a:ext cx="5053013" cy="2032000"/>
          </a:xfrm>
          <a:prstGeom prst="rect">
            <a:avLst/>
          </a:prstGeom>
          <a:noFill/>
          <a:ln w="9525">
            <a:noFill/>
            <a:miter lim="800000"/>
            <a:headEnd/>
            <a:tailEnd/>
          </a:ln>
        </p:spPr>
        <p:txBody>
          <a:bodyPr wrap="none">
            <a:spAutoFit/>
          </a:bodyPr>
          <a:lstStyle/>
          <a:p>
            <a:r>
              <a:rPr lang="en-IN">
                <a:solidFill>
                  <a:srgbClr val="FF0000"/>
                </a:solidFill>
                <a:latin typeface="Perpetua" pitchFamily="18" charset="0"/>
              </a:rPr>
              <a:t>Sol:</a:t>
            </a:r>
          </a:p>
          <a:p>
            <a:r>
              <a:rPr lang="en-IN">
                <a:latin typeface="Perpetua" pitchFamily="18" charset="0"/>
              </a:rPr>
              <a:t>Base monthly charge = 	  	    50.00</a:t>
            </a:r>
          </a:p>
          <a:p>
            <a:r>
              <a:rPr lang="en-IN">
                <a:latin typeface="Perpetua" pitchFamily="18" charset="0"/>
              </a:rPr>
              <a:t>First </a:t>
            </a:r>
            <a:r>
              <a:rPr lang="en-IN">
                <a:latin typeface="Perpetua" pitchFamily="18" charset="0"/>
                <a:hlinkClick r:id="rId2"/>
              </a:rPr>
              <a:t>200</a:t>
            </a:r>
            <a:r>
              <a:rPr lang="en-IN">
                <a:latin typeface="Perpetua" pitchFamily="18" charset="0"/>
              </a:rPr>
              <a:t> </a:t>
            </a:r>
            <a:r>
              <a:rPr lang="en-IN">
                <a:latin typeface="Perpetua" pitchFamily="18" charset="0"/>
                <a:hlinkClick r:id="rId2"/>
              </a:rPr>
              <a:t>kWh @3.50</a:t>
            </a:r>
            <a:r>
              <a:rPr lang="en-IN">
                <a:latin typeface="Perpetua" pitchFamily="18" charset="0"/>
              </a:rPr>
              <a:t> Rs/unit = 	3,50.00</a:t>
            </a:r>
          </a:p>
          <a:p>
            <a:r>
              <a:rPr lang="en-IN">
                <a:latin typeface="Perpetua" pitchFamily="18" charset="0"/>
              </a:rPr>
              <a:t>Next  </a:t>
            </a:r>
            <a:r>
              <a:rPr lang="en-IN">
                <a:latin typeface="Perpetua" pitchFamily="18" charset="0"/>
                <a:hlinkClick r:id="rId3"/>
              </a:rPr>
              <a:t>300-500</a:t>
            </a:r>
            <a:r>
              <a:rPr lang="en-IN">
                <a:latin typeface="Perpetua" pitchFamily="18" charset="0"/>
              </a:rPr>
              <a:t> </a:t>
            </a:r>
            <a:r>
              <a:rPr lang="en-IN">
                <a:latin typeface="Perpetua" pitchFamily="18" charset="0"/>
                <a:hlinkClick r:id="rId3"/>
              </a:rPr>
              <a:t>kWh@4.60</a:t>
            </a:r>
            <a:r>
              <a:rPr lang="en-IN">
                <a:latin typeface="Perpetua" pitchFamily="18" charset="0"/>
              </a:rPr>
              <a:t> Rs/unit= 	1,380.00 </a:t>
            </a:r>
          </a:p>
          <a:p>
            <a:r>
              <a:rPr lang="en-IN">
                <a:latin typeface="Perpetua" pitchFamily="18" charset="0"/>
              </a:rPr>
              <a:t>Over </a:t>
            </a:r>
            <a:r>
              <a:rPr lang="en-IN">
                <a:latin typeface="Perpetua" pitchFamily="18" charset="0"/>
                <a:hlinkClick r:id="rId4"/>
              </a:rPr>
              <a:t>500</a:t>
            </a:r>
            <a:r>
              <a:rPr lang="en-IN">
                <a:latin typeface="Perpetua" pitchFamily="18" charset="0"/>
              </a:rPr>
              <a:t> </a:t>
            </a:r>
            <a:r>
              <a:rPr lang="en-IN">
                <a:latin typeface="Perpetua" pitchFamily="18" charset="0"/>
                <a:hlinkClick r:id="rId4"/>
              </a:rPr>
              <a:t>kWh@6.60</a:t>
            </a:r>
            <a:r>
              <a:rPr lang="en-IN">
                <a:latin typeface="Perpetua" pitchFamily="18" charset="0"/>
              </a:rPr>
              <a:t> Rs/unit =	1,320.00</a:t>
            </a:r>
          </a:p>
          <a:p>
            <a:r>
              <a:rPr lang="en-IN">
                <a:latin typeface="Perpetua" pitchFamily="18" charset="0"/>
              </a:rPr>
              <a:t>Total units 700kWh = 		3,100.00</a:t>
            </a:r>
          </a:p>
          <a:p>
            <a:r>
              <a:rPr lang="en-IN">
                <a:latin typeface="Perpetua" pitchFamily="18" charset="0"/>
              </a:rPr>
              <a:t>Average cost  for one unit=		4.42 Rs/kWh</a:t>
            </a:r>
            <a:endParaRPr lang="en-US">
              <a:latin typeface="Perpetua" pitchFamily="18" charset="0"/>
            </a:endParaRPr>
          </a:p>
        </p:txBody>
      </p:sp>
      <p:sp>
        <p:nvSpPr>
          <p:cNvPr id="30724" name="TextBox 5"/>
          <p:cNvSpPr txBox="1">
            <a:spLocks noChangeArrowheads="1"/>
          </p:cNvSpPr>
          <p:nvPr/>
        </p:nvSpPr>
        <p:spPr bwMode="auto">
          <a:xfrm>
            <a:off x="304800" y="533400"/>
            <a:ext cx="1514475" cy="369888"/>
          </a:xfrm>
          <a:prstGeom prst="rect">
            <a:avLst/>
          </a:prstGeom>
          <a:noFill/>
          <a:ln w="9525">
            <a:noFill/>
            <a:miter lim="800000"/>
            <a:headEnd/>
            <a:tailEnd/>
          </a:ln>
        </p:spPr>
        <p:txBody>
          <a:bodyPr wrap="none">
            <a:spAutoFit/>
          </a:bodyPr>
          <a:lstStyle/>
          <a:p>
            <a:r>
              <a:rPr lang="en-IN" b="1">
                <a:solidFill>
                  <a:srgbClr val="FF0000"/>
                </a:solidFill>
                <a:latin typeface="Perpetua" pitchFamily="18" charset="0"/>
              </a:rPr>
              <a:t>Ex: Problem 3</a:t>
            </a:r>
            <a:endParaRPr lang="en-US" b="1">
              <a:solidFill>
                <a:srgbClr val="FF0000"/>
              </a:solidFill>
              <a:latin typeface="Perpetua" pitchFamily="18" charset="0"/>
            </a:endParaRPr>
          </a:p>
        </p:txBody>
      </p:sp>
      <p:sp>
        <p:nvSpPr>
          <p:cNvPr id="30725" name="Footer Placeholder 6"/>
          <p:cNvSpPr>
            <a:spLocks noGrp="1"/>
          </p:cNvSpPr>
          <p:nvPr>
            <p:ph type="ftr" sz="quarter" idx="11"/>
          </p:nvPr>
        </p:nvSpPr>
        <p:spPr bwMode="auto">
          <a:xfrm>
            <a:off x="914400" y="6172200"/>
            <a:ext cx="5943600"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8794" y="357166"/>
            <a:ext cx="5429288" cy="584775"/>
          </a:xfrm>
          <a:prstGeom prst="rect">
            <a:avLst/>
          </a:prstGeom>
          <a:solidFill>
            <a:schemeClr val="bg1">
              <a:lumMod val="95000"/>
            </a:schemeClr>
          </a:solidFill>
          <a:ln>
            <a:solidFill>
              <a:schemeClr val="accent1"/>
            </a:solidFill>
          </a:ln>
        </p:spPr>
        <p:txBody>
          <a:bodyPr wrap="square" rtlCol="0">
            <a:spAutoFit/>
          </a:bodyPr>
          <a:lstStyle/>
          <a:p>
            <a:pPr algn="ctr"/>
            <a:r>
              <a:rPr lang="en-IN" sz="3200" b="1" dirty="0" smtClean="0">
                <a:solidFill>
                  <a:srgbClr val="002060"/>
                </a:solidFill>
              </a:rPr>
              <a:t>Contents of the Course:</a:t>
            </a:r>
          </a:p>
        </p:txBody>
      </p:sp>
      <p:graphicFrame>
        <p:nvGraphicFramePr>
          <p:cNvPr id="5" name="Diagram 4"/>
          <p:cNvGraphicFramePr/>
          <p:nvPr/>
        </p:nvGraphicFramePr>
        <p:xfrm>
          <a:off x="2571736" y="1428736"/>
          <a:ext cx="6357982" cy="4786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Point Star 5"/>
          <p:cNvSpPr/>
          <p:nvPr/>
        </p:nvSpPr>
        <p:spPr>
          <a:xfrm>
            <a:off x="4714876" y="2571744"/>
            <a:ext cx="2071702" cy="2071702"/>
          </a:xfrm>
          <a:prstGeom prst="star5">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rPr>
              <a:t>BEE</a:t>
            </a:r>
          </a:p>
        </p:txBody>
      </p:sp>
      <p:pic>
        <p:nvPicPr>
          <p:cNvPr id="51202" name="Picture 2" descr="Why Campaign for Awareness? | May 12th International Awareness Day"/>
          <p:cNvPicPr>
            <a:picLocks noChangeAspect="1" noChangeArrowheads="1"/>
          </p:cNvPicPr>
          <p:nvPr/>
        </p:nvPicPr>
        <p:blipFill>
          <a:blip r:embed="rId7" cstate="print"/>
          <a:srcRect l="16749" r="14391"/>
          <a:stretch>
            <a:fillRect/>
          </a:stretch>
        </p:blipFill>
        <p:spPr bwMode="auto">
          <a:xfrm>
            <a:off x="285688" y="1785926"/>
            <a:ext cx="2643238" cy="3838576"/>
          </a:xfrm>
          <a:prstGeom prst="rect">
            <a:avLst/>
          </a:prstGeom>
          <a:noFill/>
          <a:ln>
            <a:solidFill>
              <a:schemeClr val="bg1"/>
            </a:solid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533400"/>
            <a:ext cx="8763000" cy="5108575"/>
          </a:xfrm>
          <a:prstGeom prst="rect">
            <a:avLst/>
          </a:prstGeom>
          <a:noFill/>
        </p:spPr>
        <p:txBody>
          <a:bodyPr>
            <a:spAutoFit/>
          </a:bodyPr>
          <a:lstStyle/>
          <a:p>
            <a:pPr fontAlgn="auto">
              <a:spcBef>
                <a:spcPts val="0"/>
              </a:spcBef>
              <a:spcAft>
                <a:spcPts val="0"/>
              </a:spcAft>
              <a:defRPr/>
            </a:pPr>
            <a:r>
              <a:rPr lang="en-IN" sz="2000" b="1" dirty="0">
                <a:solidFill>
                  <a:srgbClr val="FF0000"/>
                </a:solidFill>
                <a:latin typeface="+mn-lt"/>
                <a:cs typeface="+mn-cs"/>
              </a:rPr>
              <a:t>Practice Problems:</a:t>
            </a:r>
          </a:p>
          <a:p>
            <a:pPr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r>
              <a:rPr lang="en-IN" dirty="0">
                <a:latin typeface="+mn-lt"/>
                <a:cs typeface="+mn-cs"/>
              </a:rPr>
              <a:t>1. Referring to the residential rate schedule in Example 2, calculate  the average cost per kWh if only </a:t>
            </a:r>
          </a:p>
          <a:p>
            <a:pPr marL="342900" indent="-342900" fontAlgn="auto">
              <a:spcBef>
                <a:spcPts val="0"/>
              </a:spcBef>
              <a:spcAft>
                <a:spcPts val="0"/>
              </a:spcAft>
              <a:defRPr/>
            </a:pPr>
            <a:r>
              <a:rPr lang="en-IN" dirty="0">
                <a:latin typeface="+mn-lt"/>
                <a:cs typeface="+mn-cs"/>
              </a:rPr>
              <a:t>400 kWh are consumed in July when the family is on vacation most of the time.</a:t>
            </a: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r>
              <a:rPr lang="en-IN" dirty="0">
                <a:latin typeface="+mn-lt"/>
                <a:cs typeface="+mn-cs"/>
              </a:rPr>
              <a:t>2. Figure.1 shows a circuit with five elements. If p1=-205W,  p2= 45W,  p4 = 45W,  p5= 30W, calculate the power p3 received or delivered by element 3.</a:t>
            </a: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r>
              <a:rPr lang="en-IN" dirty="0">
                <a:latin typeface="+mn-lt"/>
                <a:cs typeface="+mn-cs"/>
              </a:rPr>
              <a:t>3. Calculate the total cost  and cost per  kWh for your house referring to the residential rate schedule in</a:t>
            </a:r>
          </a:p>
          <a:p>
            <a:pPr marL="342900" indent="-342900" fontAlgn="auto">
              <a:spcBef>
                <a:spcPts val="0"/>
              </a:spcBef>
              <a:spcAft>
                <a:spcPts val="0"/>
              </a:spcAft>
              <a:defRPr/>
            </a:pPr>
            <a:r>
              <a:rPr lang="en-IN" dirty="0">
                <a:latin typeface="+mn-lt"/>
                <a:cs typeface="+mn-cs"/>
              </a:rPr>
              <a:t>Example 2 (consider previous month current bill). </a:t>
            </a:r>
            <a:endParaRPr lang="en-US" dirty="0">
              <a:latin typeface="+mn-lt"/>
              <a:cs typeface="+mn-cs"/>
            </a:endParaRPr>
          </a:p>
        </p:txBody>
      </p:sp>
      <p:pic>
        <p:nvPicPr>
          <p:cNvPr id="31747" name="Picture 2"/>
          <p:cNvPicPr>
            <a:picLocks noChangeAspect="1" noChangeArrowheads="1"/>
          </p:cNvPicPr>
          <p:nvPr/>
        </p:nvPicPr>
        <p:blipFill>
          <a:blip r:embed="rId2" cstate="print"/>
          <a:srcRect/>
          <a:stretch>
            <a:fillRect/>
          </a:stretch>
        </p:blipFill>
        <p:spPr bwMode="auto">
          <a:xfrm>
            <a:off x="2214563" y="2786063"/>
            <a:ext cx="2895600" cy="1512887"/>
          </a:xfrm>
          <a:prstGeom prst="rect">
            <a:avLst/>
          </a:prstGeom>
          <a:noFill/>
          <a:ln w="9525">
            <a:noFill/>
            <a:miter lim="800000"/>
            <a:headEnd/>
            <a:tailEnd/>
          </a:ln>
        </p:spPr>
      </p:pic>
      <p:sp>
        <p:nvSpPr>
          <p:cNvPr id="31748" name="TextBox 5"/>
          <p:cNvSpPr txBox="1">
            <a:spLocks noChangeArrowheads="1"/>
          </p:cNvSpPr>
          <p:nvPr/>
        </p:nvSpPr>
        <p:spPr bwMode="auto">
          <a:xfrm>
            <a:off x="2500313" y="4286250"/>
            <a:ext cx="1749425" cy="369888"/>
          </a:xfrm>
          <a:prstGeom prst="rect">
            <a:avLst/>
          </a:prstGeom>
          <a:noFill/>
          <a:ln w="9525">
            <a:noFill/>
            <a:miter lim="800000"/>
            <a:headEnd/>
            <a:tailEnd/>
          </a:ln>
        </p:spPr>
        <p:txBody>
          <a:bodyPr wrap="none">
            <a:spAutoFit/>
          </a:bodyPr>
          <a:lstStyle/>
          <a:p>
            <a:r>
              <a:rPr lang="en-IN">
                <a:latin typeface="Perpetua" pitchFamily="18" charset="0"/>
              </a:rPr>
              <a:t>Fig. 1 (problem. 2)</a:t>
            </a:r>
            <a:endParaRPr lang="en-US">
              <a:latin typeface="Perpetua" pitchFamily="18" charset="0"/>
            </a:endParaRPr>
          </a:p>
        </p:txBody>
      </p:sp>
      <p:sp>
        <p:nvSpPr>
          <p:cNvPr id="31749" name="Footer Placeholder 4"/>
          <p:cNvSpPr>
            <a:spLocks noGrp="1"/>
          </p:cNvSpPr>
          <p:nvPr>
            <p:ph type="ftr" sz="quarter" idx="11"/>
          </p:nvPr>
        </p:nvSpPr>
        <p:spPr bwMode="auto">
          <a:xfrm>
            <a:off x="914400" y="6172200"/>
            <a:ext cx="4872038"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85750"/>
            <a:ext cx="1570038" cy="400050"/>
          </a:xfrm>
          <a:prstGeom prst="rect">
            <a:avLst/>
          </a:prstGeom>
          <a:solidFill>
            <a:schemeClr val="bg1">
              <a:lumMod val="95000"/>
            </a:schemeClr>
          </a:solidFill>
          <a:ln>
            <a:solidFill>
              <a:schemeClr val="accent1"/>
            </a:solidFill>
          </a:ln>
        </p:spPr>
        <p:txBody>
          <a:bodyPr>
            <a:spAutoFit/>
          </a:bodyPr>
          <a:lstStyle/>
          <a:p>
            <a:pPr fontAlgn="auto">
              <a:spcBef>
                <a:spcPts val="0"/>
              </a:spcBef>
              <a:spcAft>
                <a:spcPts val="0"/>
              </a:spcAft>
              <a:defRPr/>
            </a:pPr>
            <a:r>
              <a:rPr lang="en-IN" sz="2000" b="1" dirty="0">
                <a:solidFill>
                  <a:srgbClr val="FF0000"/>
                </a:solidFill>
                <a:latin typeface="+mn-lt"/>
                <a:cs typeface="+mn-cs"/>
              </a:rPr>
              <a:t>Ohm’s Law:</a:t>
            </a:r>
            <a:endParaRPr lang="en-US" sz="2000" b="1" dirty="0">
              <a:solidFill>
                <a:srgbClr val="FF0000"/>
              </a:solidFill>
              <a:latin typeface="+mn-lt"/>
              <a:cs typeface="+mn-cs"/>
            </a:endParaRPr>
          </a:p>
        </p:txBody>
      </p:sp>
      <p:sp>
        <p:nvSpPr>
          <p:cNvPr id="4104" name="TextBox 2"/>
          <p:cNvSpPr txBox="1">
            <a:spLocks noChangeArrowheads="1"/>
          </p:cNvSpPr>
          <p:nvPr/>
        </p:nvSpPr>
        <p:spPr bwMode="auto">
          <a:xfrm>
            <a:off x="533400" y="914400"/>
            <a:ext cx="8001000" cy="646113"/>
          </a:xfrm>
          <a:prstGeom prst="rect">
            <a:avLst/>
          </a:prstGeom>
          <a:solidFill>
            <a:schemeClr val="bg2"/>
          </a:solidFill>
          <a:ln w="9525">
            <a:solidFill>
              <a:schemeClr val="accent1"/>
            </a:solidFill>
            <a:miter lim="800000"/>
            <a:headEnd/>
            <a:tailEnd/>
          </a:ln>
        </p:spPr>
        <p:txBody>
          <a:bodyPr>
            <a:spAutoFit/>
          </a:bodyPr>
          <a:lstStyle/>
          <a:p>
            <a:r>
              <a:rPr lang="en-IN" b="1">
                <a:latin typeface="Perpetua" pitchFamily="18" charset="0"/>
              </a:rPr>
              <a:t>Def: </a:t>
            </a:r>
            <a:r>
              <a:rPr lang="en-IN">
                <a:latin typeface="Perpetua" pitchFamily="18" charset="0"/>
              </a:rPr>
              <a:t>Ohm’s law states that the voltage (V) across a resistor is directly proportional to the current (I) flowing  through the resistor. </a:t>
            </a:r>
            <a:endParaRPr lang="en-US">
              <a:latin typeface="Perpetua" pitchFamily="18" charset="0"/>
            </a:endParaRPr>
          </a:p>
        </p:txBody>
      </p:sp>
      <p:sp>
        <p:nvSpPr>
          <p:cNvPr id="410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4098" name="Object 2"/>
          <p:cNvGraphicFramePr>
            <a:graphicFrameLocks noChangeAspect="1"/>
          </p:cNvGraphicFramePr>
          <p:nvPr/>
        </p:nvGraphicFramePr>
        <p:xfrm>
          <a:off x="7253288" y="1752600"/>
          <a:ext cx="685800" cy="369888"/>
        </p:xfrm>
        <a:graphic>
          <a:graphicData uri="http://schemas.openxmlformats.org/presentationml/2006/ole">
            <p:oleObj spid="_x0000_s19458" name="Equation" r:id="rId3" imgW="342603" imgH="164957" progId="">
              <p:embed/>
            </p:oleObj>
          </a:graphicData>
        </a:graphic>
      </p:graphicFrame>
      <p:sp>
        <p:nvSpPr>
          <p:cNvPr id="410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4099" name="Object 3"/>
          <p:cNvGraphicFramePr>
            <a:graphicFrameLocks noChangeAspect="1"/>
          </p:cNvGraphicFramePr>
          <p:nvPr/>
        </p:nvGraphicFramePr>
        <p:xfrm>
          <a:off x="7100888" y="2351088"/>
          <a:ext cx="1122362" cy="381000"/>
        </p:xfrm>
        <a:graphic>
          <a:graphicData uri="http://schemas.openxmlformats.org/presentationml/2006/ole">
            <p:oleObj spid="_x0000_s19459" name="Equation" r:id="rId4" imgW="418918" imgH="177723" progId="">
              <p:embed/>
            </p:oleObj>
          </a:graphicData>
        </a:graphic>
      </p:graphicFrame>
      <p:sp>
        <p:nvSpPr>
          <p:cNvPr id="4107" name="TextBox 8"/>
          <p:cNvSpPr txBox="1">
            <a:spLocks noChangeArrowheads="1"/>
          </p:cNvSpPr>
          <p:nvPr/>
        </p:nvSpPr>
        <p:spPr bwMode="auto">
          <a:xfrm>
            <a:off x="457200" y="4362450"/>
            <a:ext cx="8458200" cy="1200150"/>
          </a:xfrm>
          <a:prstGeom prst="rect">
            <a:avLst/>
          </a:prstGeom>
          <a:noFill/>
          <a:ln w="9525">
            <a:noFill/>
            <a:miter lim="800000"/>
            <a:headEnd/>
            <a:tailEnd/>
          </a:ln>
        </p:spPr>
        <p:txBody>
          <a:bodyPr>
            <a:spAutoFit/>
          </a:bodyPr>
          <a:lstStyle/>
          <a:p>
            <a:r>
              <a:rPr lang="en-IN">
                <a:latin typeface="Perpetua" pitchFamily="18" charset="0"/>
              </a:rPr>
              <a:t>The proportionality constant (R) is the resistance of a material which resists or opposes the flow of current and the unit is ohm (</a:t>
            </a:r>
            <a:r>
              <a:rPr lang="el-GR">
                <a:latin typeface="Cambria" pitchFamily="18" charset="0"/>
              </a:rPr>
              <a:t>Ω</a:t>
            </a:r>
            <a:r>
              <a:rPr lang="en-IN">
                <a:latin typeface="Perpetua" pitchFamily="18" charset="0"/>
              </a:rPr>
              <a:t>). It is a physical property of  a material and can be evaluated in terms of  its length (</a:t>
            </a:r>
            <a:r>
              <a:rPr lang="en-IN" i="1">
                <a:latin typeface="Perpetua" pitchFamily="18" charset="0"/>
              </a:rPr>
              <a:t>l</a:t>
            </a:r>
            <a:r>
              <a:rPr lang="en-IN">
                <a:latin typeface="Perpetua" pitchFamily="18" charset="0"/>
              </a:rPr>
              <a:t>) and area of cross-section (A).        is known as the resistivity of material in ohm-meters.</a:t>
            </a:r>
            <a:endParaRPr lang="en-US">
              <a:latin typeface="Perpetua" pitchFamily="18" charset="0"/>
            </a:endParaRPr>
          </a:p>
        </p:txBody>
      </p:sp>
      <p:sp>
        <p:nvSpPr>
          <p:cNvPr id="4108"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4100" name="Object 4"/>
          <p:cNvGraphicFramePr>
            <a:graphicFrameLocks noChangeAspect="1"/>
          </p:cNvGraphicFramePr>
          <p:nvPr/>
        </p:nvGraphicFramePr>
        <p:xfrm>
          <a:off x="6973888" y="3417888"/>
          <a:ext cx="1066800" cy="741362"/>
        </p:xfrm>
        <a:graphic>
          <a:graphicData uri="http://schemas.openxmlformats.org/presentationml/2006/ole">
            <p:oleObj spid="_x0000_s19460" name="Equation" r:id="rId5" imgW="558558" imgH="393529" progId="">
              <p:embed/>
            </p:oleObj>
          </a:graphicData>
        </a:graphic>
      </p:graphicFrame>
      <p:pic>
        <p:nvPicPr>
          <p:cNvPr id="4109" name="Picture 7"/>
          <p:cNvPicPr>
            <a:picLocks noChangeAspect="1" noChangeArrowheads="1"/>
          </p:cNvPicPr>
          <p:nvPr/>
        </p:nvPicPr>
        <p:blipFill>
          <a:blip r:embed="rId6" cstate="print"/>
          <a:srcRect l="5840" b="2109"/>
          <a:stretch>
            <a:fillRect/>
          </a:stretch>
        </p:blipFill>
        <p:spPr bwMode="auto">
          <a:xfrm>
            <a:off x="762000" y="1676400"/>
            <a:ext cx="2457450" cy="2209800"/>
          </a:xfrm>
          <a:prstGeom prst="rect">
            <a:avLst/>
          </a:prstGeom>
          <a:noFill/>
          <a:ln w="9525">
            <a:noFill/>
            <a:miter lim="800000"/>
            <a:headEnd/>
            <a:tailEnd/>
          </a:ln>
        </p:spPr>
      </p:pic>
      <p:sp>
        <p:nvSpPr>
          <p:cNvPr id="4110"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sp>
        <p:nvSpPr>
          <p:cNvPr id="4111"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4101" name="Object 5"/>
          <p:cNvGraphicFramePr>
            <a:graphicFrameLocks noChangeAspect="1"/>
          </p:cNvGraphicFramePr>
          <p:nvPr/>
        </p:nvGraphicFramePr>
        <p:xfrm>
          <a:off x="4267200" y="4972050"/>
          <a:ext cx="304800" cy="323850"/>
        </p:xfrm>
        <a:graphic>
          <a:graphicData uri="http://schemas.openxmlformats.org/presentationml/2006/ole">
            <p:oleObj spid="_x0000_s19461" name="Equation" r:id="rId7" imgW="152268" imgH="164957" progId="">
              <p:embed/>
            </p:oleObj>
          </a:graphicData>
        </a:graphic>
      </p:graphicFrame>
      <p:sp>
        <p:nvSpPr>
          <p:cNvPr id="4112" name="TextBox 16"/>
          <p:cNvSpPr txBox="1">
            <a:spLocks noChangeArrowheads="1"/>
          </p:cNvSpPr>
          <p:nvPr/>
        </p:nvSpPr>
        <p:spPr bwMode="auto">
          <a:xfrm>
            <a:off x="8269288" y="3636963"/>
            <a:ext cx="341312" cy="369887"/>
          </a:xfrm>
          <a:prstGeom prst="rect">
            <a:avLst/>
          </a:prstGeom>
          <a:noFill/>
          <a:ln w="9525">
            <a:noFill/>
            <a:miter lim="800000"/>
            <a:headEnd/>
            <a:tailEnd/>
          </a:ln>
        </p:spPr>
        <p:txBody>
          <a:bodyPr wrap="none">
            <a:spAutoFit/>
          </a:bodyPr>
          <a:lstStyle/>
          <a:p>
            <a:r>
              <a:rPr lang="el-GR">
                <a:latin typeface="Cambria" pitchFamily="18" charset="0"/>
              </a:rPr>
              <a:t>Ω</a:t>
            </a:r>
            <a:endParaRPr lang="en-US">
              <a:latin typeface="Perpetua" pitchFamily="18" charset="0"/>
            </a:endParaRPr>
          </a:p>
        </p:txBody>
      </p:sp>
      <p:sp>
        <p:nvSpPr>
          <p:cNvPr id="4113" name="TextBox 19"/>
          <p:cNvSpPr txBox="1">
            <a:spLocks noChangeArrowheads="1"/>
          </p:cNvSpPr>
          <p:nvPr/>
        </p:nvSpPr>
        <p:spPr bwMode="auto">
          <a:xfrm>
            <a:off x="700088" y="3810000"/>
            <a:ext cx="1989137" cy="307975"/>
          </a:xfrm>
          <a:prstGeom prst="rect">
            <a:avLst/>
          </a:prstGeom>
          <a:noFill/>
          <a:ln w="9525">
            <a:noFill/>
            <a:miter lim="800000"/>
            <a:headEnd/>
            <a:tailEnd/>
          </a:ln>
        </p:spPr>
        <p:txBody>
          <a:bodyPr wrap="none">
            <a:spAutoFit/>
          </a:bodyPr>
          <a:lstStyle/>
          <a:p>
            <a:r>
              <a:rPr lang="en-IN" sz="1400">
                <a:latin typeface="Perpetua" pitchFamily="18" charset="0"/>
              </a:rPr>
              <a:t>Fig. (a) Resistor, (b) Symbol</a:t>
            </a:r>
            <a:endParaRPr lang="en-US" sz="1400">
              <a:latin typeface="Perpetua" pitchFamily="18" charset="0"/>
            </a:endParaRPr>
          </a:p>
        </p:txBody>
      </p:sp>
      <p:sp>
        <p:nvSpPr>
          <p:cNvPr id="4114"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4102" name="Object 6"/>
          <p:cNvGraphicFramePr>
            <a:graphicFrameLocks noChangeAspect="1"/>
          </p:cNvGraphicFramePr>
          <p:nvPr/>
        </p:nvGraphicFramePr>
        <p:xfrm>
          <a:off x="7278688" y="2808288"/>
          <a:ext cx="685800" cy="654050"/>
        </p:xfrm>
        <a:graphic>
          <a:graphicData uri="http://schemas.openxmlformats.org/presentationml/2006/ole">
            <p:oleObj spid="_x0000_s19462" name="Equation" r:id="rId8" imgW="406048" imgH="393359" progId="">
              <p:embed/>
            </p:oleObj>
          </a:graphicData>
        </a:graphic>
      </p:graphicFrame>
      <p:sp>
        <p:nvSpPr>
          <p:cNvPr id="4115" name="TextBox 23"/>
          <p:cNvSpPr txBox="1">
            <a:spLocks noChangeArrowheads="1"/>
          </p:cNvSpPr>
          <p:nvPr/>
        </p:nvSpPr>
        <p:spPr bwMode="auto">
          <a:xfrm>
            <a:off x="609600" y="5643563"/>
            <a:ext cx="8001000" cy="646112"/>
          </a:xfrm>
          <a:prstGeom prst="rect">
            <a:avLst/>
          </a:prstGeom>
          <a:solidFill>
            <a:schemeClr val="bg2"/>
          </a:solidFill>
          <a:ln w="9525">
            <a:solidFill>
              <a:schemeClr val="accent1"/>
            </a:solidFill>
            <a:miter lim="800000"/>
            <a:headEnd/>
            <a:tailEnd/>
          </a:ln>
        </p:spPr>
        <p:txBody>
          <a:bodyPr>
            <a:spAutoFit/>
          </a:bodyPr>
          <a:lstStyle/>
          <a:p>
            <a:r>
              <a:rPr lang="en-IN" b="1">
                <a:solidFill>
                  <a:srgbClr val="FF0000"/>
                </a:solidFill>
                <a:latin typeface="Perpetua" pitchFamily="18" charset="0"/>
              </a:rPr>
              <a:t>Resistance</a:t>
            </a:r>
            <a:r>
              <a:rPr lang="en-IN" b="1">
                <a:latin typeface="Perpetua" pitchFamily="18" charset="0"/>
              </a:rPr>
              <a:t>: </a:t>
            </a:r>
            <a:r>
              <a:rPr lang="en-IN">
                <a:latin typeface="Perpetua" pitchFamily="18" charset="0"/>
              </a:rPr>
              <a:t>Resistance R of an element denotes its ability to resist the flow of electric current; it is measured in ohm (</a:t>
            </a:r>
            <a:r>
              <a:rPr lang="el-GR">
                <a:latin typeface="Cambria" pitchFamily="18" charset="0"/>
              </a:rPr>
              <a:t>Ω</a:t>
            </a:r>
            <a:r>
              <a:rPr lang="en-IN">
                <a:latin typeface="Perpetua" pitchFamily="18" charset="0"/>
              </a:rPr>
              <a:t>). </a:t>
            </a:r>
            <a:endParaRPr lang="en-US">
              <a:latin typeface="Perpetua" pitchFamily="18" charset="0"/>
            </a:endParaRPr>
          </a:p>
        </p:txBody>
      </p:sp>
      <p:pic>
        <p:nvPicPr>
          <p:cNvPr id="4116" name="Picture 15"/>
          <p:cNvPicPr>
            <a:picLocks noChangeAspect="1" noChangeArrowheads="1"/>
          </p:cNvPicPr>
          <p:nvPr/>
        </p:nvPicPr>
        <p:blipFill>
          <a:blip r:embed="rId9" cstate="print"/>
          <a:srcRect r="11737"/>
          <a:stretch>
            <a:fillRect/>
          </a:stretch>
        </p:blipFill>
        <p:spPr bwMode="auto">
          <a:xfrm>
            <a:off x="3733800" y="2057400"/>
            <a:ext cx="2438400" cy="1697038"/>
          </a:xfrm>
          <a:prstGeom prst="rect">
            <a:avLst/>
          </a:prstGeom>
          <a:noFill/>
          <a:ln w="9525">
            <a:noFill/>
            <a:miter lim="800000"/>
            <a:headEnd/>
            <a:tailEnd/>
          </a:ln>
        </p:spPr>
      </p:pic>
      <p:sp>
        <p:nvSpPr>
          <p:cNvPr id="4117" name="TextBox 25"/>
          <p:cNvSpPr txBox="1">
            <a:spLocks noChangeArrowheads="1"/>
          </p:cNvSpPr>
          <p:nvPr/>
        </p:nvSpPr>
        <p:spPr bwMode="auto">
          <a:xfrm>
            <a:off x="3425825" y="3810000"/>
            <a:ext cx="2974975" cy="307975"/>
          </a:xfrm>
          <a:prstGeom prst="rect">
            <a:avLst/>
          </a:prstGeom>
          <a:noFill/>
          <a:ln w="9525">
            <a:noFill/>
            <a:miter lim="800000"/>
            <a:headEnd/>
            <a:tailEnd/>
          </a:ln>
        </p:spPr>
        <p:txBody>
          <a:bodyPr wrap="none">
            <a:spAutoFit/>
          </a:bodyPr>
          <a:lstStyle/>
          <a:p>
            <a:r>
              <a:rPr lang="en-IN" sz="1400">
                <a:latin typeface="Perpetua" pitchFamily="18" charset="0"/>
              </a:rPr>
              <a:t>Fig. (a) Variable resistor, (b) Potentio meter</a:t>
            </a:r>
            <a:endParaRPr lang="en-US" sz="1400">
              <a:latin typeface="Perpetua" pitchFamily="18" charset="0"/>
            </a:endParaRPr>
          </a:p>
        </p:txBody>
      </p:sp>
      <p:sp>
        <p:nvSpPr>
          <p:cNvPr id="4118" name="Footer Placeholder 21"/>
          <p:cNvSpPr>
            <a:spLocks noGrp="1"/>
          </p:cNvSpPr>
          <p:nvPr>
            <p:ph type="ftr" sz="quarter" idx="11"/>
          </p:nvPr>
        </p:nvSpPr>
        <p:spPr bwMode="auto">
          <a:xfrm>
            <a:off x="914400" y="6329363"/>
            <a:ext cx="5157788"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Resistor | Article about resistor by The Free Dictionary"/>
          <p:cNvPicPr>
            <a:picLocks noChangeAspect="1" noChangeArrowheads="1"/>
          </p:cNvPicPr>
          <p:nvPr/>
        </p:nvPicPr>
        <p:blipFill>
          <a:blip r:embed="rId2" cstate="print"/>
          <a:srcRect/>
          <a:stretch>
            <a:fillRect/>
          </a:stretch>
        </p:blipFill>
        <p:spPr bwMode="auto">
          <a:xfrm>
            <a:off x="4953000" y="3352800"/>
            <a:ext cx="3933825" cy="2895600"/>
          </a:xfrm>
          <a:prstGeom prst="rect">
            <a:avLst/>
          </a:prstGeom>
          <a:noFill/>
          <a:ln w="9525">
            <a:noFill/>
            <a:miter lim="800000"/>
            <a:headEnd/>
            <a:tailEnd/>
          </a:ln>
        </p:spPr>
      </p:pic>
      <p:sp>
        <p:nvSpPr>
          <p:cNvPr id="32771" name="TextBox 3"/>
          <p:cNvSpPr txBox="1">
            <a:spLocks noChangeArrowheads="1"/>
          </p:cNvSpPr>
          <p:nvPr/>
        </p:nvSpPr>
        <p:spPr bwMode="auto">
          <a:xfrm>
            <a:off x="6096000" y="1219200"/>
            <a:ext cx="2895600" cy="1477963"/>
          </a:xfrm>
          <a:prstGeom prst="rect">
            <a:avLst/>
          </a:prstGeom>
          <a:noFill/>
          <a:ln w="9525">
            <a:noFill/>
            <a:miter lim="800000"/>
            <a:headEnd/>
            <a:tailEnd/>
          </a:ln>
        </p:spPr>
        <p:txBody>
          <a:bodyPr>
            <a:spAutoFit/>
          </a:bodyPr>
          <a:lstStyle/>
          <a:p>
            <a:r>
              <a:rPr lang="en-IN">
                <a:latin typeface="Perpetua" pitchFamily="18" charset="0"/>
              </a:rPr>
              <a:t>Based on the resistivity, the materials can be further classified into Conductors, semiconductor, and insulators as shown in table.  </a:t>
            </a:r>
            <a:endParaRPr lang="en-US">
              <a:latin typeface="Perpetua" pitchFamily="18" charset="0"/>
            </a:endParaRPr>
          </a:p>
        </p:txBody>
      </p:sp>
      <p:pic>
        <p:nvPicPr>
          <p:cNvPr id="32772" name="Picture 12"/>
          <p:cNvPicPr>
            <a:picLocks noChangeAspect="1" noChangeArrowheads="1"/>
          </p:cNvPicPr>
          <p:nvPr/>
        </p:nvPicPr>
        <p:blipFill>
          <a:blip r:embed="rId3" cstate="print"/>
          <a:srcRect/>
          <a:stretch>
            <a:fillRect/>
          </a:stretch>
        </p:blipFill>
        <p:spPr bwMode="auto">
          <a:xfrm>
            <a:off x="304800" y="533400"/>
            <a:ext cx="5722938" cy="3276600"/>
          </a:xfrm>
          <a:prstGeom prst="rect">
            <a:avLst/>
          </a:prstGeom>
          <a:noFill/>
          <a:ln w="9525">
            <a:noFill/>
            <a:miter lim="800000"/>
            <a:headEnd/>
            <a:tailEnd/>
          </a:ln>
        </p:spPr>
      </p:pic>
      <p:pic>
        <p:nvPicPr>
          <p:cNvPr id="32773" name="Picture 4" descr="Types of Resistors and Their Functions - Envirementalb.com"/>
          <p:cNvPicPr>
            <a:picLocks noChangeAspect="1" noChangeArrowheads="1"/>
          </p:cNvPicPr>
          <p:nvPr/>
        </p:nvPicPr>
        <p:blipFill>
          <a:blip r:embed="rId4" cstate="print"/>
          <a:srcRect t="12698" r="2805" b="3854"/>
          <a:stretch>
            <a:fillRect/>
          </a:stretch>
        </p:blipFill>
        <p:spPr bwMode="auto">
          <a:xfrm>
            <a:off x="457200" y="3962400"/>
            <a:ext cx="4070350" cy="2057400"/>
          </a:xfrm>
          <a:prstGeom prst="rect">
            <a:avLst/>
          </a:prstGeom>
          <a:noFill/>
          <a:ln w="9525">
            <a:noFill/>
            <a:miter lim="800000"/>
            <a:headEnd/>
            <a:tailEnd/>
          </a:ln>
        </p:spPr>
      </p:pic>
      <p:sp>
        <p:nvSpPr>
          <p:cNvPr id="32774" name="Footer Placeholder 5"/>
          <p:cNvSpPr>
            <a:spLocks noGrp="1"/>
          </p:cNvSpPr>
          <p:nvPr>
            <p:ph type="ftr" sz="quarter" idx="11"/>
          </p:nvPr>
        </p:nvSpPr>
        <p:spPr bwMode="auto">
          <a:xfrm>
            <a:off x="914400" y="6357938"/>
            <a:ext cx="5014913"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381000" y="304800"/>
            <a:ext cx="8020050" cy="369888"/>
          </a:xfrm>
          <a:prstGeom prst="rect">
            <a:avLst/>
          </a:prstGeom>
          <a:noFill/>
          <a:ln w="9525">
            <a:noFill/>
            <a:miter lim="800000"/>
            <a:headEnd/>
            <a:tailEnd/>
          </a:ln>
        </p:spPr>
        <p:txBody>
          <a:bodyPr wrap="none">
            <a:spAutoFit/>
          </a:bodyPr>
          <a:lstStyle/>
          <a:p>
            <a:r>
              <a:rPr lang="en-IN" b="1">
                <a:latin typeface="Perpetua" pitchFamily="18" charset="0"/>
              </a:rPr>
              <a:t>Note: </a:t>
            </a:r>
            <a:r>
              <a:rPr lang="en-IN">
                <a:latin typeface="Perpetua" pitchFamily="18" charset="0"/>
              </a:rPr>
              <a:t>A non-linear resistor does not obey’s ohm’s law. Its resistance varies with temperature.  </a:t>
            </a:r>
            <a:endParaRPr lang="en-US">
              <a:latin typeface="Perpetua" pitchFamily="18" charset="0"/>
            </a:endParaRPr>
          </a:p>
        </p:txBody>
      </p:sp>
      <p:pic>
        <p:nvPicPr>
          <p:cNvPr id="5124" name="Picture 2"/>
          <p:cNvPicPr>
            <a:picLocks noChangeAspect="1" noChangeArrowheads="1"/>
          </p:cNvPicPr>
          <p:nvPr/>
        </p:nvPicPr>
        <p:blipFill>
          <a:blip r:embed="rId3" cstate="print"/>
          <a:srcRect/>
          <a:stretch>
            <a:fillRect/>
          </a:stretch>
        </p:blipFill>
        <p:spPr bwMode="auto">
          <a:xfrm>
            <a:off x="885825" y="914400"/>
            <a:ext cx="2028825" cy="1590675"/>
          </a:xfrm>
          <a:prstGeom prst="rect">
            <a:avLst/>
          </a:prstGeom>
          <a:noFill/>
          <a:ln w="9525">
            <a:noFill/>
            <a:miter lim="800000"/>
            <a:headEnd/>
            <a:tailEnd/>
          </a:ln>
        </p:spPr>
      </p:pic>
      <p:pic>
        <p:nvPicPr>
          <p:cNvPr id="5125" name="Picture 3"/>
          <p:cNvPicPr>
            <a:picLocks noChangeAspect="1" noChangeArrowheads="1"/>
          </p:cNvPicPr>
          <p:nvPr/>
        </p:nvPicPr>
        <p:blipFill>
          <a:blip r:embed="rId4" cstate="print"/>
          <a:srcRect/>
          <a:stretch>
            <a:fillRect/>
          </a:stretch>
        </p:blipFill>
        <p:spPr bwMode="auto">
          <a:xfrm>
            <a:off x="3095625" y="914400"/>
            <a:ext cx="2057400" cy="1543050"/>
          </a:xfrm>
          <a:prstGeom prst="rect">
            <a:avLst/>
          </a:prstGeom>
          <a:noFill/>
          <a:ln w="9525">
            <a:noFill/>
            <a:miter lim="800000"/>
            <a:headEnd/>
            <a:tailEnd/>
          </a:ln>
        </p:spPr>
      </p:pic>
      <p:sp>
        <p:nvSpPr>
          <p:cNvPr id="5126" name="TextBox 4"/>
          <p:cNvSpPr txBox="1">
            <a:spLocks noChangeArrowheads="1"/>
          </p:cNvSpPr>
          <p:nvPr/>
        </p:nvSpPr>
        <p:spPr bwMode="auto">
          <a:xfrm>
            <a:off x="428625" y="2438400"/>
            <a:ext cx="5735638" cy="369888"/>
          </a:xfrm>
          <a:prstGeom prst="rect">
            <a:avLst/>
          </a:prstGeom>
          <a:noFill/>
          <a:ln w="9525">
            <a:noFill/>
            <a:miter lim="800000"/>
            <a:headEnd/>
            <a:tailEnd/>
          </a:ln>
        </p:spPr>
        <p:txBody>
          <a:bodyPr wrap="none">
            <a:spAutoFit/>
          </a:bodyPr>
          <a:lstStyle/>
          <a:p>
            <a:r>
              <a:rPr lang="en-IN">
                <a:latin typeface="Perpetua" pitchFamily="18" charset="0"/>
              </a:rPr>
              <a:t>Fig. i-v characteristics of a (a) linear resistor, (b) non-linear resistor.</a:t>
            </a:r>
            <a:endParaRPr lang="en-US">
              <a:latin typeface="Perpetua" pitchFamily="18" charset="0"/>
            </a:endParaRPr>
          </a:p>
        </p:txBody>
      </p:sp>
      <p:sp>
        <p:nvSpPr>
          <p:cNvPr id="5127"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sp>
        <p:nvSpPr>
          <p:cNvPr id="5128" name="TextBox 7"/>
          <p:cNvSpPr txBox="1">
            <a:spLocks noChangeArrowheads="1"/>
          </p:cNvSpPr>
          <p:nvPr/>
        </p:nvSpPr>
        <p:spPr bwMode="auto">
          <a:xfrm>
            <a:off x="457200" y="3657600"/>
            <a:ext cx="4038600" cy="2308225"/>
          </a:xfrm>
          <a:prstGeom prst="rect">
            <a:avLst/>
          </a:prstGeom>
          <a:noFill/>
          <a:ln w="9525">
            <a:noFill/>
            <a:miter lim="800000"/>
            <a:headEnd/>
            <a:tailEnd/>
          </a:ln>
        </p:spPr>
        <p:txBody>
          <a:bodyPr>
            <a:spAutoFit/>
          </a:bodyPr>
          <a:lstStyle/>
          <a:p>
            <a:pPr algn="just"/>
            <a:r>
              <a:rPr lang="en-IN">
                <a:latin typeface="Perpetua" pitchFamily="18" charset="0"/>
              </a:rPr>
              <a:t>Ro  is the resistance at </a:t>
            </a:r>
            <a:r>
              <a:rPr lang="en-US">
                <a:latin typeface="Perpetua" pitchFamily="18" charset="0"/>
              </a:rPr>
              <a:t>0°</a:t>
            </a:r>
            <a:r>
              <a:rPr lang="en-IN">
                <a:latin typeface="Perpetua" pitchFamily="18" charset="0"/>
              </a:rPr>
              <a:t>C</a:t>
            </a:r>
          </a:p>
          <a:p>
            <a:pPr algn="just"/>
            <a:endParaRPr lang="en-IN">
              <a:latin typeface="Perpetua" pitchFamily="18" charset="0"/>
            </a:endParaRPr>
          </a:p>
          <a:p>
            <a:pPr algn="just"/>
            <a:r>
              <a:rPr lang="en-US">
                <a:latin typeface="Perpetua" pitchFamily="18" charset="0"/>
              </a:rPr>
              <a:t>α</a:t>
            </a:r>
            <a:r>
              <a:rPr lang="en-US" sz="1100">
                <a:latin typeface="Perpetua" pitchFamily="18" charset="0"/>
              </a:rPr>
              <a:t>0   </a:t>
            </a:r>
            <a:r>
              <a:rPr lang="en-US">
                <a:latin typeface="Perpetua" pitchFamily="18" charset="0"/>
              </a:rPr>
              <a:t> is the temperature co-efficient of material.</a:t>
            </a:r>
          </a:p>
          <a:p>
            <a:pPr algn="just"/>
            <a:r>
              <a:rPr lang="en-US">
                <a:latin typeface="Perpetua" pitchFamily="18" charset="0"/>
              </a:rPr>
              <a:t>Copper wire - it will increase by 0.00426 for every 1° rise in temperature </a:t>
            </a:r>
          </a:p>
          <a:p>
            <a:pPr algn="just"/>
            <a:endParaRPr lang="en-US">
              <a:latin typeface="Perpetua" pitchFamily="18" charset="0"/>
            </a:endParaRPr>
          </a:p>
          <a:p>
            <a:pPr algn="just"/>
            <a:r>
              <a:rPr lang="en-US">
                <a:latin typeface="Perpetua" pitchFamily="18" charset="0"/>
              </a:rPr>
              <a:t>t  is the temperature in °C. </a:t>
            </a:r>
          </a:p>
          <a:p>
            <a:pPr algn="just"/>
            <a:endParaRPr lang="en-US">
              <a:latin typeface="Perpetua" pitchFamily="18" charset="0"/>
            </a:endParaRPr>
          </a:p>
        </p:txBody>
      </p:sp>
      <p:sp>
        <p:nvSpPr>
          <p:cNvPr id="5129"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5122" name="Object 2"/>
          <p:cNvGraphicFramePr>
            <a:graphicFrameLocks noChangeAspect="1"/>
          </p:cNvGraphicFramePr>
          <p:nvPr/>
        </p:nvGraphicFramePr>
        <p:xfrm>
          <a:off x="685800" y="3048000"/>
          <a:ext cx="2057400" cy="385763"/>
        </p:xfrm>
        <a:graphic>
          <a:graphicData uri="http://schemas.openxmlformats.org/presentationml/2006/ole">
            <p:oleObj spid="_x0000_s20482" name="Equation" r:id="rId5" imgW="1028700" imgH="228600" progId="">
              <p:embed/>
            </p:oleObj>
          </a:graphicData>
        </a:graphic>
      </p:graphicFrame>
      <p:sp>
        <p:nvSpPr>
          <p:cNvPr id="5130" name="TextBox 11"/>
          <p:cNvSpPr txBox="1">
            <a:spLocks noChangeArrowheads="1"/>
          </p:cNvSpPr>
          <p:nvPr/>
        </p:nvSpPr>
        <p:spPr bwMode="auto">
          <a:xfrm>
            <a:off x="4876800" y="3048000"/>
            <a:ext cx="3886200" cy="1477963"/>
          </a:xfrm>
          <a:prstGeom prst="rect">
            <a:avLst/>
          </a:prstGeom>
          <a:noFill/>
          <a:ln w="9525">
            <a:noFill/>
            <a:miter lim="800000"/>
            <a:headEnd/>
            <a:tailEnd/>
          </a:ln>
        </p:spPr>
        <p:txBody>
          <a:bodyPr>
            <a:spAutoFit/>
          </a:bodyPr>
          <a:lstStyle/>
          <a:p>
            <a:r>
              <a:rPr lang="en-IN">
                <a:latin typeface="Perpetua" pitchFamily="18" charset="0"/>
              </a:rPr>
              <a:t>Based on </a:t>
            </a:r>
            <a:r>
              <a:rPr lang="en-US">
                <a:latin typeface="Perpetua" pitchFamily="18" charset="0"/>
              </a:rPr>
              <a:t>α</a:t>
            </a:r>
            <a:r>
              <a:rPr lang="en-US" sz="1200">
                <a:latin typeface="Perpetua" pitchFamily="18" charset="0"/>
              </a:rPr>
              <a:t>0</a:t>
            </a:r>
            <a:r>
              <a:rPr lang="en-US">
                <a:latin typeface="Perpetua" pitchFamily="18" charset="0"/>
              </a:rPr>
              <a:t> the materials further classified positive temperature (conductors), negative temperature (semiconductors) and zero temperature co-efficient (Manganin is a alloy composed of copper manganese and nickel).</a:t>
            </a:r>
          </a:p>
        </p:txBody>
      </p:sp>
      <p:pic>
        <p:nvPicPr>
          <p:cNvPr id="5131" name="Picture 10" descr="1900 Reichenstalt Pattern Resistor.jpg"/>
          <p:cNvPicPr>
            <a:picLocks noChangeAspect="1" noChangeArrowheads="1"/>
          </p:cNvPicPr>
          <p:nvPr/>
        </p:nvPicPr>
        <p:blipFill>
          <a:blip r:embed="rId6" cstate="print"/>
          <a:srcRect/>
          <a:stretch>
            <a:fillRect/>
          </a:stretch>
        </p:blipFill>
        <p:spPr bwMode="auto">
          <a:xfrm>
            <a:off x="4876800" y="4800600"/>
            <a:ext cx="1524000" cy="1143000"/>
          </a:xfrm>
          <a:prstGeom prst="rect">
            <a:avLst/>
          </a:prstGeom>
          <a:noFill/>
          <a:ln w="9525">
            <a:noFill/>
            <a:miter lim="800000"/>
            <a:headEnd/>
            <a:tailEnd/>
          </a:ln>
        </p:spPr>
      </p:pic>
      <p:pic>
        <p:nvPicPr>
          <p:cNvPr id="5132" name="Picture 12" descr="https://www.chemistrylearner.com/wp-content/uploads/2011/09/Manganin.jpg"/>
          <p:cNvPicPr>
            <a:picLocks noChangeAspect="1" noChangeArrowheads="1"/>
          </p:cNvPicPr>
          <p:nvPr/>
        </p:nvPicPr>
        <p:blipFill>
          <a:blip r:embed="rId7" cstate="print"/>
          <a:srcRect/>
          <a:stretch>
            <a:fillRect/>
          </a:stretch>
        </p:blipFill>
        <p:spPr bwMode="auto">
          <a:xfrm>
            <a:off x="6629400" y="4572000"/>
            <a:ext cx="1868488" cy="1524000"/>
          </a:xfrm>
          <a:prstGeom prst="rect">
            <a:avLst/>
          </a:prstGeom>
          <a:noFill/>
          <a:ln w="9525">
            <a:noFill/>
            <a:miter lim="800000"/>
            <a:headEnd/>
            <a:tailEnd/>
          </a:ln>
        </p:spPr>
      </p:pic>
      <p:sp>
        <p:nvSpPr>
          <p:cNvPr id="5133" name="TextBox 14"/>
          <p:cNvSpPr txBox="1">
            <a:spLocks noChangeArrowheads="1"/>
          </p:cNvSpPr>
          <p:nvPr/>
        </p:nvSpPr>
        <p:spPr bwMode="auto">
          <a:xfrm>
            <a:off x="4953000" y="6019800"/>
            <a:ext cx="1858963" cy="369888"/>
          </a:xfrm>
          <a:prstGeom prst="rect">
            <a:avLst/>
          </a:prstGeom>
          <a:noFill/>
          <a:ln w="9525">
            <a:noFill/>
            <a:miter lim="800000"/>
            <a:headEnd/>
            <a:tailEnd/>
          </a:ln>
        </p:spPr>
        <p:txBody>
          <a:bodyPr wrap="none">
            <a:spAutoFit/>
          </a:bodyPr>
          <a:lstStyle/>
          <a:p>
            <a:r>
              <a:rPr lang="en-IN">
                <a:latin typeface="Perpetua" pitchFamily="18" charset="0"/>
              </a:rPr>
              <a:t>Fig. Manganin alloys</a:t>
            </a:r>
            <a:endParaRPr lang="en-US">
              <a:latin typeface="Perpetua" pitchFamily="18" charset="0"/>
            </a:endParaRPr>
          </a:p>
        </p:txBody>
      </p:sp>
      <p:sp>
        <p:nvSpPr>
          <p:cNvPr id="5134" name="Footer Placeholder 13"/>
          <p:cNvSpPr>
            <a:spLocks noGrp="1"/>
          </p:cNvSpPr>
          <p:nvPr>
            <p:ph type="ftr" sz="quarter" idx="11"/>
          </p:nvPr>
        </p:nvSpPr>
        <p:spPr bwMode="auto">
          <a:xfrm>
            <a:off x="357188" y="6172200"/>
            <a:ext cx="5157787"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1"/>
          <p:cNvPicPr>
            <a:picLocks noChangeAspect="1" noChangeArrowheads="1"/>
          </p:cNvPicPr>
          <p:nvPr/>
        </p:nvPicPr>
        <p:blipFill>
          <a:blip r:embed="rId3" cstate="print"/>
          <a:srcRect/>
          <a:stretch>
            <a:fillRect/>
          </a:stretch>
        </p:blipFill>
        <p:spPr bwMode="auto">
          <a:xfrm>
            <a:off x="381000" y="228600"/>
            <a:ext cx="2143125" cy="1638300"/>
          </a:xfrm>
          <a:prstGeom prst="rect">
            <a:avLst/>
          </a:prstGeom>
          <a:noFill/>
          <a:ln w="9525">
            <a:noFill/>
            <a:miter lim="800000"/>
            <a:headEnd/>
            <a:tailEnd/>
          </a:ln>
        </p:spPr>
      </p:pic>
      <p:pic>
        <p:nvPicPr>
          <p:cNvPr id="6150" name="Picture 2"/>
          <p:cNvPicPr>
            <a:picLocks noChangeAspect="1" noChangeArrowheads="1"/>
          </p:cNvPicPr>
          <p:nvPr/>
        </p:nvPicPr>
        <p:blipFill>
          <a:blip r:embed="rId4" cstate="print"/>
          <a:srcRect/>
          <a:stretch>
            <a:fillRect/>
          </a:stretch>
        </p:blipFill>
        <p:spPr bwMode="auto">
          <a:xfrm>
            <a:off x="4724400" y="304800"/>
            <a:ext cx="2257425" cy="1524000"/>
          </a:xfrm>
          <a:prstGeom prst="rect">
            <a:avLst/>
          </a:prstGeom>
          <a:noFill/>
          <a:ln w="9525">
            <a:noFill/>
            <a:miter lim="800000"/>
            <a:headEnd/>
            <a:tailEnd/>
          </a:ln>
        </p:spPr>
      </p:pic>
      <p:sp>
        <p:nvSpPr>
          <p:cNvPr id="6151" name="TextBox 5"/>
          <p:cNvSpPr txBox="1">
            <a:spLocks noChangeArrowheads="1"/>
          </p:cNvSpPr>
          <p:nvPr/>
        </p:nvSpPr>
        <p:spPr bwMode="auto">
          <a:xfrm>
            <a:off x="2819400" y="457200"/>
            <a:ext cx="1905000" cy="1200150"/>
          </a:xfrm>
          <a:prstGeom prst="rect">
            <a:avLst/>
          </a:prstGeom>
          <a:noFill/>
          <a:ln w="9525">
            <a:noFill/>
            <a:miter lim="800000"/>
            <a:headEnd/>
            <a:tailEnd/>
          </a:ln>
        </p:spPr>
        <p:txBody>
          <a:bodyPr>
            <a:spAutoFit/>
          </a:bodyPr>
          <a:lstStyle/>
          <a:p>
            <a:r>
              <a:rPr lang="en-IN" b="1">
                <a:solidFill>
                  <a:srgbClr val="002060"/>
                </a:solidFill>
                <a:latin typeface="Perpetua" pitchFamily="18" charset="0"/>
              </a:rPr>
              <a:t>R is zero is called short circuit. For short circuit voltage is zero.</a:t>
            </a:r>
            <a:endParaRPr lang="en-US" b="1">
              <a:solidFill>
                <a:srgbClr val="002060"/>
              </a:solidFill>
              <a:latin typeface="Perpetua" pitchFamily="18" charset="0"/>
            </a:endParaRPr>
          </a:p>
        </p:txBody>
      </p:sp>
      <p:sp>
        <p:nvSpPr>
          <p:cNvPr id="6152" name="Rectangle 6"/>
          <p:cNvSpPr>
            <a:spLocks noChangeArrowheads="1"/>
          </p:cNvSpPr>
          <p:nvPr/>
        </p:nvSpPr>
        <p:spPr bwMode="auto">
          <a:xfrm>
            <a:off x="7162800" y="381000"/>
            <a:ext cx="1676400" cy="1477963"/>
          </a:xfrm>
          <a:prstGeom prst="rect">
            <a:avLst/>
          </a:prstGeom>
          <a:noFill/>
          <a:ln w="9525">
            <a:noFill/>
            <a:miter lim="800000"/>
            <a:headEnd/>
            <a:tailEnd/>
          </a:ln>
        </p:spPr>
        <p:txBody>
          <a:bodyPr>
            <a:spAutoFit/>
          </a:bodyPr>
          <a:lstStyle/>
          <a:p>
            <a:r>
              <a:rPr lang="en-IN" b="1">
                <a:solidFill>
                  <a:srgbClr val="002060"/>
                </a:solidFill>
                <a:latin typeface="Perpetua" pitchFamily="18" charset="0"/>
              </a:rPr>
              <a:t>R is infinity is called open circuit. For open circuit current is zero.</a:t>
            </a:r>
            <a:endParaRPr lang="en-US" b="1">
              <a:solidFill>
                <a:srgbClr val="002060"/>
              </a:solidFill>
              <a:latin typeface="Perpetua" pitchFamily="18" charset="0"/>
            </a:endParaRPr>
          </a:p>
        </p:txBody>
      </p:sp>
      <p:sp>
        <p:nvSpPr>
          <p:cNvPr id="6153" name="TextBox 7"/>
          <p:cNvSpPr txBox="1">
            <a:spLocks noChangeArrowheads="1"/>
          </p:cNvSpPr>
          <p:nvPr/>
        </p:nvSpPr>
        <p:spPr bwMode="auto">
          <a:xfrm>
            <a:off x="152400" y="2601913"/>
            <a:ext cx="8915400" cy="923925"/>
          </a:xfrm>
          <a:prstGeom prst="rect">
            <a:avLst/>
          </a:prstGeom>
          <a:noFill/>
          <a:ln w="9525">
            <a:noFill/>
            <a:miter lim="800000"/>
            <a:headEnd/>
            <a:tailEnd/>
          </a:ln>
        </p:spPr>
        <p:txBody>
          <a:bodyPr>
            <a:spAutoFit/>
          </a:bodyPr>
          <a:lstStyle/>
          <a:p>
            <a:r>
              <a:rPr lang="en-IN">
                <a:latin typeface="Perpetua" pitchFamily="18" charset="0"/>
              </a:rPr>
              <a:t>One more important property in circuit analysis is the reciprocal of resistance known as conductance (G )</a:t>
            </a:r>
          </a:p>
          <a:p>
            <a:endParaRPr lang="en-IN">
              <a:latin typeface="Perpetua" pitchFamily="18" charset="0"/>
            </a:endParaRPr>
          </a:p>
          <a:p>
            <a:r>
              <a:rPr lang="en-IN">
                <a:latin typeface="Perpetua" pitchFamily="18" charset="0"/>
              </a:rPr>
              <a:t>Conductance is the ability of an element to conduct electric current; it is measured in mhos () or seimens. </a:t>
            </a:r>
            <a:endParaRPr lang="en-US">
              <a:latin typeface="Perpetua" pitchFamily="18" charset="0"/>
            </a:endParaRPr>
          </a:p>
        </p:txBody>
      </p:sp>
      <p:sp>
        <p:nvSpPr>
          <p:cNvPr id="6154" name="TextBox 8"/>
          <p:cNvSpPr txBox="1">
            <a:spLocks noChangeArrowheads="1"/>
          </p:cNvSpPr>
          <p:nvPr/>
        </p:nvSpPr>
        <p:spPr bwMode="auto">
          <a:xfrm>
            <a:off x="228600" y="2209800"/>
            <a:ext cx="1741488" cy="400050"/>
          </a:xfrm>
          <a:prstGeom prst="rect">
            <a:avLst/>
          </a:prstGeom>
          <a:noFill/>
          <a:ln w="9525">
            <a:noFill/>
            <a:miter lim="800000"/>
            <a:headEnd/>
            <a:tailEnd/>
          </a:ln>
        </p:spPr>
        <p:txBody>
          <a:bodyPr wrap="none">
            <a:spAutoFit/>
          </a:bodyPr>
          <a:lstStyle/>
          <a:p>
            <a:r>
              <a:rPr lang="en-IN" sz="2000" b="1">
                <a:solidFill>
                  <a:srgbClr val="FF0000"/>
                </a:solidFill>
                <a:latin typeface="Perpetua" pitchFamily="18" charset="0"/>
              </a:rPr>
              <a:t>Conductance: </a:t>
            </a:r>
            <a:endParaRPr lang="en-US" sz="2000" b="1">
              <a:solidFill>
                <a:srgbClr val="FF0000"/>
              </a:solidFill>
              <a:latin typeface="Perpetua" pitchFamily="18" charset="0"/>
            </a:endParaRPr>
          </a:p>
        </p:txBody>
      </p:sp>
      <p:sp>
        <p:nvSpPr>
          <p:cNvPr id="615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6146" name="Object 2"/>
          <p:cNvGraphicFramePr>
            <a:graphicFrameLocks noChangeAspect="1"/>
          </p:cNvGraphicFramePr>
          <p:nvPr/>
        </p:nvGraphicFramePr>
        <p:xfrm>
          <a:off x="3276600" y="3733800"/>
          <a:ext cx="901700" cy="381000"/>
        </p:xfrm>
        <a:graphic>
          <a:graphicData uri="http://schemas.openxmlformats.org/presentationml/2006/ole">
            <p:oleObj spid="_x0000_s21506" name="Equation" r:id="rId5" imgW="431425" imgH="177646" progId="">
              <p:embed/>
            </p:oleObj>
          </a:graphicData>
        </a:graphic>
      </p:graphicFrame>
      <p:sp>
        <p:nvSpPr>
          <p:cNvPr id="6156"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6147" name="Object 3"/>
          <p:cNvGraphicFramePr>
            <a:graphicFrameLocks noChangeAspect="1"/>
          </p:cNvGraphicFramePr>
          <p:nvPr/>
        </p:nvGraphicFramePr>
        <p:xfrm>
          <a:off x="1295400" y="4267200"/>
          <a:ext cx="2032000" cy="762000"/>
        </p:xfrm>
        <a:graphic>
          <a:graphicData uri="http://schemas.openxmlformats.org/presentationml/2006/ole">
            <p:oleObj spid="_x0000_s21507" name="Equation" r:id="rId6" imgW="1143000" imgH="431800" progId="">
              <p:embed/>
            </p:oleObj>
          </a:graphicData>
        </a:graphic>
      </p:graphicFrame>
      <p:sp>
        <p:nvSpPr>
          <p:cNvPr id="6157"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6148" name="Object 4"/>
          <p:cNvGraphicFramePr>
            <a:graphicFrameLocks noChangeAspect="1"/>
          </p:cNvGraphicFramePr>
          <p:nvPr/>
        </p:nvGraphicFramePr>
        <p:xfrm>
          <a:off x="4960938" y="4286250"/>
          <a:ext cx="2166937" cy="762000"/>
        </p:xfrm>
        <a:graphic>
          <a:graphicData uri="http://schemas.openxmlformats.org/presentationml/2006/ole">
            <p:oleObj spid="_x0000_s21508" name="Equation" r:id="rId7" imgW="1218960" imgH="431640" progId="">
              <p:embed/>
            </p:oleObj>
          </a:graphicData>
        </a:graphic>
      </p:graphicFrame>
      <p:sp>
        <p:nvSpPr>
          <p:cNvPr id="6158" name="TextBox 15"/>
          <p:cNvSpPr txBox="1">
            <a:spLocks noChangeArrowheads="1"/>
          </p:cNvSpPr>
          <p:nvPr/>
        </p:nvSpPr>
        <p:spPr bwMode="auto">
          <a:xfrm>
            <a:off x="457200" y="5000625"/>
            <a:ext cx="8401050" cy="1477963"/>
          </a:xfrm>
          <a:prstGeom prst="rect">
            <a:avLst/>
          </a:prstGeom>
          <a:noFill/>
          <a:ln w="9525">
            <a:noFill/>
            <a:miter lim="800000"/>
            <a:headEnd/>
            <a:tailEnd/>
          </a:ln>
        </p:spPr>
        <p:txBody>
          <a:bodyPr>
            <a:spAutoFit/>
          </a:bodyPr>
          <a:lstStyle/>
          <a:p>
            <a:r>
              <a:rPr lang="en-IN" b="1" u="sng">
                <a:solidFill>
                  <a:srgbClr val="FF0000"/>
                </a:solidFill>
                <a:latin typeface="Perpetua" pitchFamily="18" charset="0"/>
              </a:rPr>
              <a:t>Note: </a:t>
            </a:r>
          </a:p>
          <a:p>
            <a:pPr>
              <a:buFont typeface="Wingdings" pitchFamily="2" charset="2"/>
              <a:buChar char="Ø"/>
            </a:pPr>
            <a:r>
              <a:rPr lang="en-IN">
                <a:latin typeface="Perpetua" pitchFamily="18" charset="0"/>
              </a:rPr>
              <a:t> The power dissipated in the resistor is a non-linear function of either current or voltage when temperature is not constant.</a:t>
            </a:r>
          </a:p>
          <a:p>
            <a:pPr>
              <a:buFont typeface="Wingdings" pitchFamily="2" charset="2"/>
              <a:buChar char="Ø"/>
            </a:pPr>
            <a:r>
              <a:rPr lang="en-IN">
                <a:latin typeface="Perpetua" pitchFamily="18" charset="0"/>
              </a:rPr>
              <a:t> Since R and G are positive quantities, Thus the resistor always absorbs the power from the circuit this confirms the resistor is passive element and incapable of generating energy. </a:t>
            </a:r>
            <a:endParaRPr lang="en-US">
              <a:latin typeface="Perpetua" pitchFamily="18" charset="0"/>
            </a:endParaRPr>
          </a:p>
        </p:txBody>
      </p:sp>
      <p:sp>
        <p:nvSpPr>
          <p:cNvPr id="6159" name="Footer Placeholder 14"/>
          <p:cNvSpPr>
            <a:spLocks noGrp="1"/>
          </p:cNvSpPr>
          <p:nvPr>
            <p:ph type="ftr" sz="quarter" idx="11"/>
          </p:nvPr>
        </p:nvSpPr>
        <p:spPr bwMode="auto">
          <a:xfrm>
            <a:off x="914400" y="6400800"/>
            <a:ext cx="5014913"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1"/>
          </p:nvPr>
        </p:nvSpPr>
        <p:spPr bwMode="auto">
          <a:xfrm>
            <a:off x="914400" y="6172200"/>
            <a:ext cx="5443538"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
        <p:nvSpPr>
          <p:cNvPr id="33795" name="AutoShape 2" descr="Difference between ideal and practical/Voltage and Current Source"/>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33796" name="AutoShape 4" descr="Difference between ideal and practical/Voltage and Current Source"/>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33797" name="AutoShape 6" descr="Difference between ideal and practical/Voltage and Current Source"/>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33798" name="AutoShape 8" descr="Difference between ideal and practical/Voltage and Current Source"/>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33799" name="AutoShape 12" descr="Voltage Source and Current Source - Ideal vs. Practical - Codrey Electronics"/>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33800" name="AutoShape 14" descr="Voltage Source and Current Source - Ideal vs. Practical - Codrey Electronics"/>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33801" name="AutoShape 16" descr="Voltage Source and Current Source - Ideal vs. Practical - Codrey Electronics"/>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33802" name="AutoShape 18" descr="Voltage Source and Current Source - Ideal vs. Practical - Codrey Electronics"/>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pic>
        <p:nvPicPr>
          <p:cNvPr id="33803" name="Picture 21" descr="Difference between current source vs voltage source"/>
          <p:cNvPicPr>
            <a:picLocks noChangeAspect="1" noChangeArrowheads="1"/>
          </p:cNvPicPr>
          <p:nvPr/>
        </p:nvPicPr>
        <p:blipFill>
          <a:blip r:embed="rId2" cstate="print"/>
          <a:srcRect b="48592"/>
          <a:stretch>
            <a:fillRect/>
          </a:stretch>
        </p:blipFill>
        <p:spPr bwMode="auto">
          <a:xfrm>
            <a:off x="642938" y="785813"/>
            <a:ext cx="3786187" cy="2143125"/>
          </a:xfrm>
          <a:prstGeom prst="rect">
            <a:avLst/>
          </a:prstGeom>
          <a:noFill/>
          <a:ln w="9525">
            <a:noFill/>
            <a:miter lim="800000"/>
            <a:headEnd/>
            <a:tailEnd/>
          </a:ln>
        </p:spPr>
      </p:pic>
      <p:sp>
        <p:nvSpPr>
          <p:cNvPr id="33804" name="TextBox 16"/>
          <p:cNvSpPr txBox="1">
            <a:spLocks noChangeArrowheads="1"/>
          </p:cNvSpPr>
          <p:nvPr/>
        </p:nvSpPr>
        <p:spPr bwMode="auto">
          <a:xfrm>
            <a:off x="571500" y="4929188"/>
            <a:ext cx="8558213" cy="923925"/>
          </a:xfrm>
          <a:prstGeom prst="rect">
            <a:avLst/>
          </a:prstGeom>
          <a:noFill/>
          <a:ln w="9525">
            <a:noFill/>
            <a:miter lim="800000"/>
            <a:headEnd/>
            <a:tailEnd/>
          </a:ln>
        </p:spPr>
        <p:txBody>
          <a:bodyPr wrap="none">
            <a:spAutoFit/>
          </a:bodyPr>
          <a:lstStyle/>
          <a:p>
            <a:r>
              <a:rPr lang="en-IN"/>
              <a:t>Ideal voltage source have zero internal resistance in series with it.</a:t>
            </a:r>
          </a:p>
          <a:p>
            <a:r>
              <a:rPr lang="en-IN"/>
              <a:t>Ideal current source have infinite internal resistance in parallel to it. </a:t>
            </a:r>
          </a:p>
          <a:p>
            <a:r>
              <a:rPr lang="en-IN"/>
              <a:t>But, both are not practically possible to make due to imperfections in the material. </a:t>
            </a:r>
            <a:endParaRPr lang="en-US"/>
          </a:p>
        </p:txBody>
      </p:sp>
      <p:sp>
        <p:nvSpPr>
          <p:cNvPr id="33805" name="TextBox 13"/>
          <p:cNvSpPr txBox="1">
            <a:spLocks noChangeArrowheads="1"/>
          </p:cNvSpPr>
          <p:nvPr/>
        </p:nvSpPr>
        <p:spPr bwMode="auto">
          <a:xfrm>
            <a:off x="1857375" y="142875"/>
            <a:ext cx="5583238" cy="369888"/>
          </a:xfrm>
          <a:prstGeom prst="rect">
            <a:avLst/>
          </a:prstGeom>
          <a:noFill/>
          <a:ln w="9525">
            <a:noFill/>
            <a:miter lim="800000"/>
            <a:headEnd/>
            <a:tailEnd/>
          </a:ln>
        </p:spPr>
        <p:txBody>
          <a:bodyPr wrap="none">
            <a:spAutoFit/>
          </a:bodyPr>
          <a:lstStyle/>
          <a:p>
            <a:r>
              <a:rPr lang="en-IN" b="1">
                <a:solidFill>
                  <a:srgbClr val="FF0000"/>
                </a:solidFill>
              </a:rPr>
              <a:t>Comparison between Ideal and Practical Sources</a:t>
            </a:r>
            <a:endParaRPr lang="en-US" b="1">
              <a:solidFill>
                <a:srgbClr val="FF0000"/>
              </a:solidFill>
            </a:endParaRPr>
          </a:p>
        </p:txBody>
      </p:sp>
      <p:pic>
        <p:nvPicPr>
          <p:cNvPr id="33806" name="Picture 21" descr="Difference between current source vs voltage source"/>
          <p:cNvPicPr>
            <a:picLocks noChangeAspect="1" noChangeArrowheads="1"/>
          </p:cNvPicPr>
          <p:nvPr/>
        </p:nvPicPr>
        <p:blipFill>
          <a:blip r:embed="rId2" cstate="print"/>
          <a:srcRect t="49696"/>
          <a:stretch>
            <a:fillRect/>
          </a:stretch>
        </p:blipFill>
        <p:spPr bwMode="auto">
          <a:xfrm>
            <a:off x="4786313" y="857250"/>
            <a:ext cx="3786187" cy="2097088"/>
          </a:xfrm>
          <a:prstGeom prst="rect">
            <a:avLst/>
          </a:prstGeom>
          <a:noFill/>
          <a:ln w="9525">
            <a:noFill/>
            <a:miter lim="800000"/>
            <a:headEnd/>
            <a:tailEnd/>
          </a:ln>
        </p:spPr>
      </p:pic>
      <p:pic>
        <p:nvPicPr>
          <p:cNvPr id="33807" name="Picture 23" descr="Difference between current source vs voltage source"/>
          <p:cNvPicPr>
            <a:picLocks noChangeAspect="1" noChangeArrowheads="1"/>
          </p:cNvPicPr>
          <p:nvPr/>
        </p:nvPicPr>
        <p:blipFill>
          <a:blip r:embed="rId3" cstate="print"/>
          <a:srcRect b="49091"/>
          <a:stretch>
            <a:fillRect/>
          </a:stretch>
        </p:blipFill>
        <p:spPr bwMode="auto">
          <a:xfrm>
            <a:off x="500063" y="3000375"/>
            <a:ext cx="4119562" cy="2000250"/>
          </a:xfrm>
          <a:prstGeom prst="rect">
            <a:avLst/>
          </a:prstGeom>
          <a:noFill/>
          <a:ln w="9525">
            <a:noFill/>
            <a:miter lim="800000"/>
            <a:headEnd/>
            <a:tailEnd/>
          </a:ln>
        </p:spPr>
      </p:pic>
      <p:pic>
        <p:nvPicPr>
          <p:cNvPr id="33808" name="Picture 18" descr="What is Voltage Source and Current Source - Ideal &amp; Practical - Circuit  Globe"/>
          <p:cNvPicPr>
            <a:picLocks noChangeAspect="1" noChangeArrowheads="1"/>
          </p:cNvPicPr>
          <p:nvPr/>
        </p:nvPicPr>
        <p:blipFill>
          <a:blip r:embed="rId4" cstate="print"/>
          <a:srcRect b="15425"/>
          <a:stretch>
            <a:fillRect/>
          </a:stretch>
        </p:blipFill>
        <p:spPr bwMode="auto">
          <a:xfrm>
            <a:off x="4929188" y="2928938"/>
            <a:ext cx="3429000" cy="1941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Box 3"/>
          <p:cNvSpPr txBox="1">
            <a:spLocks noChangeArrowheads="1"/>
          </p:cNvSpPr>
          <p:nvPr/>
        </p:nvSpPr>
        <p:spPr bwMode="auto">
          <a:xfrm>
            <a:off x="381000" y="304800"/>
            <a:ext cx="8382000" cy="1016000"/>
          </a:xfrm>
          <a:prstGeom prst="rect">
            <a:avLst/>
          </a:prstGeom>
          <a:noFill/>
          <a:ln w="9525">
            <a:noFill/>
            <a:miter lim="800000"/>
            <a:headEnd/>
            <a:tailEnd/>
          </a:ln>
        </p:spPr>
        <p:txBody>
          <a:bodyPr>
            <a:spAutoFit/>
          </a:bodyPr>
          <a:lstStyle/>
          <a:p>
            <a:r>
              <a:rPr lang="en-IN" sz="2400" b="1" u="sng">
                <a:solidFill>
                  <a:srgbClr val="FF0000"/>
                </a:solidFill>
                <a:latin typeface="Perpetua" pitchFamily="18" charset="0"/>
              </a:rPr>
              <a:t>Inductor</a:t>
            </a:r>
            <a:r>
              <a:rPr lang="en-IN" sz="2400" b="1" u="sng">
                <a:latin typeface="Perpetua" pitchFamily="18" charset="0"/>
              </a:rPr>
              <a:t>:  </a:t>
            </a:r>
            <a:r>
              <a:rPr lang="en-IN">
                <a:latin typeface="Perpetua" pitchFamily="18" charset="0"/>
              </a:rPr>
              <a:t>Inductor is a passive element which stores the energy in electromagnetic field. If the current allowed to pass through an inductor, it is found that the voltage across inductor is directly proportional to time rate of change in current. Using passive sign convention.</a:t>
            </a:r>
            <a:endParaRPr lang="en-US">
              <a:latin typeface="Perpetua" pitchFamily="18" charset="0"/>
            </a:endParaRPr>
          </a:p>
        </p:txBody>
      </p:sp>
      <p:sp>
        <p:nvSpPr>
          <p:cNvPr id="7172"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sp>
        <p:nvSpPr>
          <p:cNvPr id="7173" name="TextBox 7"/>
          <p:cNvSpPr txBox="1">
            <a:spLocks noChangeArrowheads="1"/>
          </p:cNvSpPr>
          <p:nvPr/>
        </p:nvSpPr>
        <p:spPr bwMode="auto">
          <a:xfrm>
            <a:off x="357188" y="2093913"/>
            <a:ext cx="5638800" cy="1477962"/>
          </a:xfrm>
          <a:prstGeom prst="rect">
            <a:avLst/>
          </a:prstGeom>
          <a:noFill/>
          <a:ln w="9525">
            <a:noFill/>
            <a:miter lim="800000"/>
            <a:headEnd/>
            <a:tailEnd/>
          </a:ln>
        </p:spPr>
        <p:txBody>
          <a:bodyPr>
            <a:spAutoFit/>
          </a:bodyPr>
          <a:lstStyle/>
          <a:p>
            <a:r>
              <a:rPr lang="en-IN">
                <a:latin typeface="Perpetua" pitchFamily="18" charset="0"/>
              </a:rPr>
              <a:t>Where L is the constant of proportionality called the Inductance of the inductor measured in Henry (H). One Henry equals 1 volt-seconds per ampere. </a:t>
            </a:r>
          </a:p>
          <a:p>
            <a:r>
              <a:rPr lang="en-IN" b="1">
                <a:latin typeface="Perpetua" pitchFamily="18" charset="0"/>
              </a:rPr>
              <a:t>Applications: </a:t>
            </a:r>
            <a:r>
              <a:rPr lang="en-IN">
                <a:latin typeface="Perpetua" pitchFamily="18" charset="0"/>
              </a:rPr>
              <a:t>Power supplies, transformers, TV’s, radars and electric motors</a:t>
            </a:r>
            <a:endParaRPr lang="en-US">
              <a:latin typeface="Perpetua" pitchFamily="18" charset="0"/>
            </a:endParaRPr>
          </a:p>
        </p:txBody>
      </p:sp>
      <p:sp>
        <p:nvSpPr>
          <p:cNvPr id="7174" name="TextBox 8"/>
          <p:cNvSpPr txBox="1">
            <a:spLocks noChangeArrowheads="1"/>
          </p:cNvSpPr>
          <p:nvPr/>
        </p:nvSpPr>
        <p:spPr bwMode="auto">
          <a:xfrm>
            <a:off x="6643688" y="4352925"/>
            <a:ext cx="2214562" cy="1200150"/>
          </a:xfrm>
          <a:prstGeom prst="rect">
            <a:avLst/>
          </a:prstGeom>
          <a:noFill/>
          <a:ln w="9525">
            <a:noFill/>
            <a:miter lim="800000"/>
            <a:headEnd/>
            <a:tailEnd/>
          </a:ln>
        </p:spPr>
        <p:txBody>
          <a:bodyPr>
            <a:spAutoFit/>
          </a:bodyPr>
          <a:lstStyle/>
          <a:p>
            <a:r>
              <a:rPr lang="en-IN" b="1">
                <a:solidFill>
                  <a:srgbClr val="FF0000"/>
                </a:solidFill>
                <a:latin typeface="Perpetua" pitchFamily="18" charset="0"/>
              </a:rPr>
              <a:t>Note: </a:t>
            </a:r>
          </a:p>
          <a:p>
            <a:r>
              <a:rPr lang="en-IN">
                <a:latin typeface="Perpetua" pitchFamily="18" charset="0"/>
              </a:rPr>
              <a:t>We will assume linear inductors unless stated otherwise.</a:t>
            </a:r>
            <a:endParaRPr lang="en-US">
              <a:latin typeface="Perpetua" pitchFamily="18" charset="0"/>
            </a:endParaRPr>
          </a:p>
        </p:txBody>
      </p:sp>
      <p:sp>
        <p:nvSpPr>
          <p:cNvPr id="717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pic>
        <p:nvPicPr>
          <p:cNvPr id="7176" name="Picture 6" descr="Different Types of Inductors and Their Applications"/>
          <p:cNvPicPr>
            <a:picLocks noChangeAspect="1" noChangeArrowheads="1"/>
          </p:cNvPicPr>
          <p:nvPr/>
        </p:nvPicPr>
        <p:blipFill>
          <a:blip r:embed="rId3" cstate="print"/>
          <a:srcRect/>
          <a:stretch>
            <a:fillRect/>
          </a:stretch>
        </p:blipFill>
        <p:spPr bwMode="auto">
          <a:xfrm>
            <a:off x="1285875" y="3571875"/>
            <a:ext cx="5000625" cy="3154363"/>
          </a:xfrm>
          <a:prstGeom prst="rect">
            <a:avLst/>
          </a:prstGeom>
          <a:noFill/>
          <a:ln w="9525">
            <a:noFill/>
            <a:miter lim="800000"/>
            <a:headEnd/>
            <a:tailEnd/>
          </a:ln>
        </p:spPr>
      </p:pic>
      <p:pic>
        <p:nvPicPr>
          <p:cNvPr id="7177" name="Picture 2"/>
          <p:cNvPicPr>
            <a:picLocks noChangeAspect="1" noChangeArrowheads="1"/>
          </p:cNvPicPr>
          <p:nvPr/>
        </p:nvPicPr>
        <p:blipFill>
          <a:blip r:embed="rId4" cstate="print"/>
          <a:srcRect/>
          <a:stretch>
            <a:fillRect/>
          </a:stretch>
        </p:blipFill>
        <p:spPr bwMode="auto">
          <a:xfrm>
            <a:off x="6400800" y="1714500"/>
            <a:ext cx="2184400" cy="1447800"/>
          </a:xfrm>
          <a:prstGeom prst="rect">
            <a:avLst/>
          </a:prstGeom>
          <a:noFill/>
          <a:ln w="9525">
            <a:noFill/>
            <a:miter lim="800000"/>
            <a:headEnd/>
            <a:tailEnd/>
          </a:ln>
        </p:spPr>
      </p:pic>
      <p:sp>
        <p:nvSpPr>
          <p:cNvPr id="15" name="TextBox 14"/>
          <p:cNvSpPr txBox="1"/>
          <p:nvPr/>
        </p:nvSpPr>
        <p:spPr>
          <a:xfrm>
            <a:off x="6248400" y="3162300"/>
            <a:ext cx="2497138" cy="923925"/>
          </a:xfrm>
          <a:prstGeom prst="rect">
            <a:avLst/>
          </a:prstGeom>
          <a:noFill/>
        </p:spPr>
        <p:txBody>
          <a:bodyPr wrap="none">
            <a:spAutoFit/>
          </a:bodyPr>
          <a:lstStyle/>
          <a:p>
            <a:pPr fontAlgn="auto">
              <a:spcBef>
                <a:spcPts val="0"/>
              </a:spcBef>
              <a:spcAft>
                <a:spcPts val="0"/>
              </a:spcAft>
              <a:defRPr/>
            </a:pPr>
            <a:r>
              <a:rPr lang="en-IN" dirty="0">
                <a:latin typeface="+mn-lt"/>
                <a:cs typeface="+mn-cs"/>
              </a:rPr>
              <a:t>Fig. Symbols of an inductor </a:t>
            </a:r>
          </a:p>
          <a:p>
            <a:pPr marL="342900" indent="-342900" fontAlgn="auto">
              <a:spcBef>
                <a:spcPts val="0"/>
              </a:spcBef>
              <a:spcAft>
                <a:spcPts val="0"/>
              </a:spcAft>
              <a:defRPr/>
            </a:pPr>
            <a:r>
              <a:rPr lang="en-IN" dirty="0">
                <a:latin typeface="+mn-lt"/>
                <a:cs typeface="+mn-cs"/>
              </a:rPr>
              <a:t>a) air-core, b) iron-core</a:t>
            </a:r>
          </a:p>
          <a:p>
            <a:pPr marL="342900" indent="-342900" fontAlgn="auto">
              <a:spcBef>
                <a:spcPts val="0"/>
              </a:spcBef>
              <a:spcAft>
                <a:spcPts val="0"/>
              </a:spcAft>
              <a:defRPr/>
            </a:pPr>
            <a:r>
              <a:rPr lang="en-IN" dirty="0">
                <a:latin typeface="+mn-lt"/>
                <a:cs typeface="+mn-cs"/>
              </a:rPr>
              <a:t>c) Variable iron-core.</a:t>
            </a:r>
            <a:endParaRPr lang="en-US" dirty="0">
              <a:latin typeface="+mn-lt"/>
              <a:cs typeface="+mn-cs"/>
            </a:endParaRPr>
          </a:p>
        </p:txBody>
      </p:sp>
      <p:graphicFrame>
        <p:nvGraphicFramePr>
          <p:cNvPr id="7170" name="Object 2"/>
          <p:cNvGraphicFramePr>
            <a:graphicFrameLocks noChangeAspect="1"/>
          </p:cNvGraphicFramePr>
          <p:nvPr/>
        </p:nvGraphicFramePr>
        <p:xfrm>
          <a:off x="3929063" y="1285875"/>
          <a:ext cx="954087" cy="685800"/>
        </p:xfrm>
        <a:graphic>
          <a:graphicData uri="http://schemas.openxmlformats.org/presentationml/2006/ole">
            <p:oleObj spid="_x0000_s22530" name="Equation" r:id="rId5" imgW="545863" imgH="393529" progId="">
              <p:embed/>
            </p:oleObj>
          </a:graphicData>
        </a:graphic>
      </p:graphicFrame>
      <p:sp>
        <p:nvSpPr>
          <p:cNvPr id="7179" name="Footer Placeholder 10"/>
          <p:cNvSpPr>
            <a:spLocks noGrp="1"/>
          </p:cNvSpPr>
          <p:nvPr>
            <p:ph type="ftr" sz="quarter" idx="11"/>
          </p:nvPr>
        </p:nvSpPr>
        <p:spPr bwMode="auto">
          <a:xfrm>
            <a:off x="785813" y="6257925"/>
            <a:ext cx="4657725"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
          <p:cNvPicPr>
            <a:picLocks noChangeAspect="1" noChangeArrowheads="1"/>
          </p:cNvPicPr>
          <p:nvPr/>
        </p:nvPicPr>
        <p:blipFill>
          <a:blip r:embed="rId3" cstate="print"/>
          <a:srcRect/>
          <a:stretch>
            <a:fillRect/>
          </a:stretch>
        </p:blipFill>
        <p:spPr bwMode="auto">
          <a:xfrm>
            <a:off x="609600" y="304800"/>
            <a:ext cx="3432175" cy="1981200"/>
          </a:xfrm>
          <a:prstGeom prst="rect">
            <a:avLst/>
          </a:prstGeom>
          <a:noFill/>
          <a:ln w="9525">
            <a:noFill/>
            <a:miter lim="800000"/>
            <a:headEnd/>
            <a:tailEnd/>
          </a:ln>
        </p:spPr>
      </p:pic>
      <p:graphicFrame>
        <p:nvGraphicFramePr>
          <p:cNvPr id="8194" name="Object 2"/>
          <p:cNvGraphicFramePr>
            <a:graphicFrameLocks noChangeAspect="1"/>
          </p:cNvGraphicFramePr>
          <p:nvPr/>
        </p:nvGraphicFramePr>
        <p:xfrm>
          <a:off x="1295400" y="4267200"/>
          <a:ext cx="1066800" cy="639763"/>
        </p:xfrm>
        <a:graphic>
          <a:graphicData uri="http://schemas.openxmlformats.org/presentationml/2006/ole">
            <p:oleObj spid="_x0000_s23554" name="Equation" r:id="rId4" imgW="710891" imgH="431613" progId="">
              <p:embed/>
            </p:oleObj>
          </a:graphicData>
        </a:graphic>
      </p:graphicFrame>
      <p:sp>
        <p:nvSpPr>
          <p:cNvPr id="8203" name="TextBox 5"/>
          <p:cNvSpPr txBox="1">
            <a:spLocks noChangeArrowheads="1"/>
          </p:cNvSpPr>
          <p:nvPr/>
        </p:nvSpPr>
        <p:spPr bwMode="auto">
          <a:xfrm>
            <a:off x="609600" y="2590800"/>
            <a:ext cx="3505200" cy="1477963"/>
          </a:xfrm>
          <a:prstGeom prst="rect">
            <a:avLst/>
          </a:prstGeom>
          <a:noFill/>
          <a:ln w="9525">
            <a:noFill/>
            <a:miter lim="800000"/>
            <a:headEnd/>
            <a:tailEnd/>
          </a:ln>
        </p:spPr>
        <p:txBody>
          <a:bodyPr>
            <a:spAutoFit/>
          </a:bodyPr>
          <a:lstStyle/>
          <a:p>
            <a:r>
              <a:rPr lang="en-IN">
                <a:latin typeface="Perpetua" pitchFamily="18" charset="0"/>
              </a:rPr>
              <a:t>The inductance of an inductor depends on the physical  dimension and construction. Formula is derived for calculating the different shapes were discussed in electro-magnetic theory.  </a:t>
            </a:r>
            <a:endParaRPr lang="en-US">
              <a:latin typeface="Perpetua" pitchFamily="18" charset="0"/>
            </a:endParaRPr>
          </a:p>
        </p:txBody>
      </p:sp>
      <p:sp>
        <p:nvSpPr>
          <p:cNvPr id="8204" name="TextBox 6"/>
          <p:cNvSpPr txBox="1">
            <a:spLocks noChangeArrowheads="1"/>
          </p:cNvSpPr>
          <p:nvPr/>
        </p:nvSpPr>
        <p:spPr bwMode="auto">
          <a:xfrm>
            <a:off x="762000" y="4972050"/>
            <a:ext cx="2959100" cy="1200150"/>
          </a:xfrm>
          <a:prstGeom prst="rect">
            <a:avLst/>
          </a:prstGeom>
          <a:noFill/>
          <a:ln w="9525">
            <a:noFill/>
            <a:miter lim="800000"/>
            <a:headEnd/>
            <a:tailEnd/>
          </a:ln>
        </p:spPr>
        <p:txBody>
          <a:bodyPr wrap="none">
            <a:spAutoFit/>
          </a:bodyPr>
          <a:lstStyle/>
          <a:p>
            <a:r>
              <a:rPr lang="en-IN">
                <a:latin typeface="Perpetua" pitchFamily="18" charset="0"/>
              </a:rPr>
              <a:t>N  is the number of turns</a:t>
            </a:r>
          </a:p>
          <a:p>
            <a:r>
              <a:rPr lang="en-IN" i="1">
                <a:latin typeface="Times New Roman" pitchFamily="18" charset="0"/>
                <a:cs typeface="Times New Roman" pitchFamily="18" charset="0"/>
              </a:rPr>
              <a:t>l</a:t>
            </a:r>
            <a:r>
              <a:rPr lang="en-IN">
                <a:latin typeface="Perpetua" pitchFamily="18" charset="0"/>
              </a:rPr>
              <a:t>  is the length</a:t>
            </a:r>
          </a:p>
          <a:p>
            <a:r>
              <a:rPr lang="en-IN">
                <a:latin typeface="Perpetua" pitchFamily="18" charset="0"/>
              </a:rPr>
              <a:t>A  is the cross-section Area </a:t>
            </a:r>
          </a:p>
          <a:p>
            <a:r>
              <a:rPr lang="en-IN">
                <a:latin typeface="Perpetua" pitchFamily="18" charset="0"/>
              </a:rPr>
              <a:t>µ  is the permeability of the core.</a:t>
            </a:r>
            <a:endParaRPr lang="en-US">
              <a:latin typeface="Perpetua" pitchFamily="18" charset="0"/>
            </a:endParaRPr>
          </a:p>
        </p:txBody>
      </p:sp>
      <p:graphicFrame>
        <p:nvGraphicFramePr>
          <p:cNvPr id="8195" name="Object 3"/>
          <p:cNvGraphicFramePr>
            <a:graphicFrameLocks noChangeAspect="1"/>
          </p:cNvGraphicFramePr>
          <p:nvPr/>
        </p:nvGraphicFramePr>
        <p:xfrm>
          <a:off x="5715000" y="1600200"/>
          <a:ext cx="2082800" cy="762000"/>
        </p:xfrm>
        <a:graphic>
          <a:graphicData uri="http://schemas.openxmlformats.org/presentationml/2006/ole">
            <p:oleObj spid="_x0000_s23555" name="Equation" r:id="rId5" imgW="1167893" imgH="431613" progId="">
              <p:embed/>
            </p:oleObj>
          </a:graphicData>
        </a:graphic>
      </p:graphicFrame>
      <p:graphicFrame>
        <p:nvGraphicFramePr>
          <p:cNvPr id="8196" name="Object 4"/>
          <p:cNvGraphicFramePr>
            <a:graphicFrameLocks noChangeAspect="1"/>
          </p:cNvGraphicFramePr>
          <p:nvPr/>
        </p:nvGraphicFramePr>
        <p:xfrm>
          <a:off x="4953000" y="2667000"/>
          <a:ext cx="1154113" cy="762000"/>
        </p:xfrm>
        <a:graphic>
          <a:graphicData uri="http://schemas.openxmlformats.org/presentationml/2006/ole">
            <p:oleObj spid="_x0000_s23556" name="Equation" r:id="rId6" imgW="634680" imgH="419040" progId="">
              <p:embed/>
            </p:oleObj>
          </a:graphicData>
        </a:graphic>
      </p:graphicFrame>
      <p:graphicFrame>
        <p:nvGraphicFramePr>
          <p:cNvPr id="8197" name="Object 5"/>
          <p:cNvGraphicFramePr>
            <a:graphicFrameLocks noChangeAspect="1"/>
          </p:cNvGraphicFramePr>
          <p:nvPr/>
        </p:nvGraphicFramePr>
        <p:xfrm>
          <a:off x="6553200" y="2667000"/>
          <a:ext cx="2082800" cy="762000"/>
        </p:xfrm>
        <a:graphic>
          <a:graphicData uri="http://schemas.openxmlformats.org/presentationml/2006/ole">
            <p:oleObj spid="_x0000_s23557" name="Equation" r:id="rId7" imgW="1167893" imgH="431613" progId="">
              <p:embed/>
            </p:oleObj>
          </a:graphicData>
        </a:graphic>
      </p:graphicFrame>
      <p:graphicFrame>
        <p:nvGraphicFramePr>
          <p:cNvPr id="8198" name="Object 6"/>
          <p:cNvGraphicFramePr>
            <a:graphicFrameLocks noChangeAspect="1"/>
          </p:cNvGraphicFramePr>
          <p:nvPr/>
        </p:nvGraphicFramePr>
        <p:xfrm>
          <a:off x="5410200" y="3810000"/>
          <a:ext cx="2794000" cy="685800"/>
        </p:xfrm>
        <a:graphic>
          <a:graphicData uri="http://schemas.openxmlformats.org/presentationml/2006/ole">
            <p:oleObj spid="_x0000_s23558" name="Equation" r:id="rId8" imgW="1586811" imgH="393529" progId="">
              <p:embed/>
            </p:oleObj>
          </a:graphicData>
        </a:graphic>
      </p:graphicFrame>
      <p:graphicFrame>
        <p:nvGraphicFramePr>
          <p:cNvPr id="8199" name="Object 7"/>
          <p:cNvGraphicFramePr>
            <a:graphicFrameLocks noChangeAspect="1"/>
          </p:cNvGraphicFramePr>
          <p:nvPr/>
        </p:nvGraphicFramePr>
        <p:xfrm>
          <a:off x="6019800" y="5410200"/>
          <a:ext cx="1341438" cy="838200"/>
        </p:xfrm>
        <a:graphic>
          <a:graphicData uri="http://schemas.openxmlformats.org/presentationml/2006/ole">
            <p:oleObj spid="_x0000_s23559" name="Equation" r:id="rId9" imgW="622080" imgH="393480" progId="">
              <p:embed/>
            </p:oleObj>
          </a:graphicData>
        </a:graphic>
      </p:graphicFrame>
      <p:sp>
        <p:nvSpPr>
          <p:cNvPr id="8205" name="TextBox 14"/>
          <p:cNvSpPr txBox="1">
            <a:spLocks noChangeArrowheads="1"/>
          </p:cNvSpPr>
          <p:nvPr/>
        </p:nvSpPr>
        <p:spPr bwMode="auto">
          <a:xfrm>
            <a:off x="4953000" y="4572000"/>
            <a:ext cx="2682875" cy="646113"/>
          </a:xfrm>
          <a:prstGeom prst="rect">
            <a:avLst/>
          </a:prstGeom>
          <a:noFill/>
          <a:ln w="9525">
            <a:noFill/>
            <a:miter lim="800000"/>
            <a:headEnd/>
            <a:tailEnd/>
          </a:ln>
        </p:spPr>
        <p:txBody>
          <a:bodyPr wrap="none">
            <a:spAutoFit/>
          </a:bodyPr>
          <a:lstStyle/>
          <a:p>
            <a:r>
              <a:rPr lang="en-IN">
                <a:latin typeface="Perpetua" pitchFamily="18" charset="0"/>
              </a:rPr>
              <a:t>Since i(-∞) is zero,</a:t>
            </a:r>
          </a:p>
          <a:p>
            <a:r>
              <a:rPr lang="en-IN">
                <a:latin typeface="Perpetua" pitchFamily="18" charset="0"/>
              </a:rPr>
              <a:t> Energy stored in the inductor</a:t>
            </a:r>
            <a:endParaRPr lang="en-US">
              <a:latin typeface="Perpetua" pitchFamily="18" charset="0"/>
            </a:endParaRPr>
          </a:p>
        </p:txBody>
      </p:sp>
      <p:sp>
        <p:nvSpPr>
          <p:cNvPr id="8206"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8200" name="Object 8"/>
          <p:cNvGraphicFramePr>
            <a:graphicFrameLocks noChangeAspect="1"/>
          </p:cNvGraphicFramePr>
          <p:nvPr/>
        </p:nvGraphicFramePr>
        <p:xfrm>
          <a:off x="5486400" y="457200"/>
          <a:ext cx="954088" cy="685800"/>
        </p:xfrm>
        <a:graphic>
          <a:graphicData uri="http://schemas.openxmlformats.org/presentationml/2006/ole">
            <p:oleObj spid="_x0000_s23560" name="Equation" r:id="rId10" imgW="545863" imgH="393529" progId="">
              <p:embed/>
            </p:oleObj>
          </a:graphicData>
        </a:graphic>
      </p:graphicFrame>
      <p:sp>
        <p:nvSpPr>
          <p:cNvPr id="8207"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8201" name="Object 9"/>
          <p:cNvGraphicFramePr>
            <a:graphicFrameLocks noChangeAspect="1"/>
          </p:cNvGraphicFramePr>
          <p:nvPr/>
        </p:nvGraphicFramePr>
        <p:xfrm>
          <a:off x="6781800" y="381000"/>
          <a:ext cx="1246188" cy="762000"/>
        </p:xfrm>
        <a:graphic>
          <a:graphicData uri="http://schemas.openxmlformats.org/presentationml/2006/ole">
            <p:oleObj spid="_x0000_s23561" name="Equation" r:id="rId11" imgW="685800" imgH="419100" progId="">
              <p:embed/>
            </p:oleObj>
          </a:graphicData>
        </a:graphic>
      </p:graphicFrame>
      <p:sp>
        <p:nvSpPr>
          <p:cNvPr id="8208" name="Footer Placeholder 15"/>
          <p:cNvSpPr>
            <a:spLocks noGrp="1"/>
          </p:cNvSpPr>
          <p:nvPr>
            <p:ph type="ftr" sz="quarter" idx="11"/>
          </p:nvPr>
        </p:nvSpPr>
        <p:spPr bwMode="auto">
          <a:xfrm>
            <a:off x="914400" y="6172200"/>
            <a:ext cx="4872038"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cxnSp>
        <p:nvCxnSpPr>
          <p:cNvPr id="18" name="Straight Connector 17"/>
          <p:cNvCxnSpPr/>
          <p:nvPr/>
        </p:nvCxnSpPr>
        <p:spPr>
          <a:xfrm rot="16200000" flipH="1">
            <a:off x="1893094" y="3107531"/>
            <a:ext cx="5143500" cy="7143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sp>
        <p:nvSpPr>
          <p:cNvPr id="3481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sp>
        <p:nvSpPr>
          <p:cNvPr id="34820"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sp>
        <p:nvSpPr>
          <p:cNvPr id="34821"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sp>
        <p:nvSpPr>
          <p:cNvPr id="34822"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sp>
        <p:nvSpPr>
          <p:cNvPr id="17" name="TextBox 16"/>
          <p:cNvSpPr txBox="1"/>
          <p:nvPr/>
        </p:nvSpPr>
        <p:spPr>
          <a:xfrm>
            <a:off x="609600" y="290513"/>
            <a:ext cx="8077200" cy="4310062"/>
          </a:xfrm>
          <a:prstGeom prst="rect">
            <a:avLst/>
          </a:prstGeom>
          <a:noFill/>
        </p:spPr>
        <p:txBody>
          <a:bodyPr>
            <a:spAutoFit/>
          </a:bodyPr>
          <a:lstStyle/>
          <a:p>
            <a:pPr fontAlgn="auto">
              <a:spcBef>
                <a:spcPts val="0"/>
              </a:spcBef>
              <a:spcAft>
                <a:spcPts val="0"/>
              </a:spcAft>
              <a:defRPr/>
            </a:pPr>
            <a:r>
              <a:rPr lang="en-IN" sz="2000" b="1" u="sng" dirty="0">
                <a:solidFill>
                  <a:srgbClr val="002060"/>
                </a:solidFill>
                <a:latin typeface="+mn-lt"/>
                <a:cs typeface="+mn-cs"/>
              </a:rPr>
              <a:t>Properties of an Inductor:</a:t>
            </a:r>
          </a:p>
          <a:p>
            <a:pPr fontAlgn="auto">
              <a:spcBef>
                <a:spcPts val="0"/>
              </a:spcBef>
              <a:spcAft>
                <a:spcPts val="0"/>
              </a:spcAft>
              <a:defRPr/>
            </a:pPr>
            <a:endParaRPr lang="en-IN" sz="2000" b="1" u="sng" dirty="0">
              <a:solidFill>
                <a:srgbClr val="002060"/>
              </a:solidFill>
              <a:latin typeface="+mn-lt"/>
              <a:cs typeface="+mn-cs"/>
            </a:endParaRPr>
          </a:p>
          <a:p>
            <a:pPr marL="342900" indent="-342900" fontAlgn="auto">
              <a:spcBef>
                <a:spcPts val="0"/>
              </a:spcBef>
              <a:spcAft>
                <a:spcPts val="0"/>
              </a:spcAft>
              <a:buFontTx/>
              <a:buAutoNum type="arabicParenR"/>
              <a:defRPr/>
            </a:pPr>
            <a:r>
              <a:rPr lang="en-IN" dirty="0">
                <a:latin typeface="+mn-lt"/>
                <a:cs typeface="+mn-cs"/>
              </a:rPr>
              <a:t>Voltage across the inductor is zero when current is constant. </a:t>
            </a:r>
          </a:p>
          <a:p>
            <a:pPr marL="342900" indent="-342900" fontAlgn="auto">
              <a:spcBef>
                <a:spcPts val="0"/>
              </a:spcBef>
              <a:spcAft>
                <a:spcPts val="0"/>
              </a:spcAft>
              <a:defRPr/>
            </a:pPr>
            <a:r>
              <a:rPr lang="en-IN" dirty="0">
                <a:solidFill>
                  <a:srgbClr val="FF0000"/>
                </a:solidFill>
                <a:latin typeface="+mn-lt"/>
                <a:cs typeface="+mn-cs"/>
              </a:rPr>
              <a:t>Thus inductor acts like a short circuit to DC</a:t>
            </a: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r>
              <a:rPr lang="en-IN" dirty="0">
                <a:latin typeface="+mn-lt"/>
                <a:cs typeface="+mn-cs"/>
              </a:rPr>
              <a:t>2) An important property of the inductor is its opposition to the change in the current flowing through it.</a:t>
            </a:r>
          </a:p>
          <a:p>
            <a:pPr marL="342900" indent="-342900" fontAlgn="auto">
              <a:spcBef>
                <a:spcPts val="0"/>
              </a:spcBef>
              <a:spcAft>
                <a:spcPts val="0"/>
              </a:spcAft>
              <a:defRPr/>
            </a:pPr>
            <a:r>
              <a:rPr lang="en-IN" dirty="0">
                <a:solidFill>
                  <a:srgbClr val="FF0000"/>
                </a:solidFill>
                <a:latin typeface="+mn-lt"/>
                <a:cs typeface="+mn-cs"/>
              </a:rPr>
              <a:t>The current through the inductor cannot change directly.</a:t>
            </a:r>
          </a:p>
          <a:p>
            <a:pPr marL="342900" indent="-342900" fontAlgn="auto">
              <a:spcBef>
                <a:spcPts val="0"/>
              </a:spcBef>
              <a:spcAft>
                <a:spcPts val="0"/>
              </a:spcAft>
              <a:defRPr/>
            </a:pPr>
            <a:endParaRPr lang="en-IN" dirty="0">
              <a:solidFill>
                <a:srgbClr val="FF0000"/>
              </a:solidFill>
              <a:latin typeface="+mn-lt"/>
              <a:cs typeface="+mn-cs"/>
            </a:endParaRPr>
          </a:p>
          <a:p>
            <a:pPr marL="342900" indent="-342900" fontAlgn="auto">
              <a:spcBef>
                <a:spcPts val="0"/>
              </a:spcBef>
              <a:spcAft>
                <a:spcPts val="0"/>
              </a:spcAft>
              <a:defRPr/>
            </a:pPr>
            <a:r>
              <a:rPr lang="en-IN" dirty="0">
                <a:latin typeface="+mn-lt"/>
                <a:cs typeface="+mn-cs"/>
              </a:rPr>
              <a:t>3) The ideal inductor does not dissipate energy. </a:t>
            </a:r>
          </a:p>
          <a:p>
            <a:pPr marL="342900" indent="-342900" fontAlgn="auto">
              <a:spcBef>
                <a:spcPts val="0"/>
              </a:spcBef>
              <a:spcAft>
                <a:spcPts val="0"/>
              </a:spcAft>
              <a:defRPr/>
            </a:pPr>
            <a:r>
              <a:rPr lang="en-IN" dirty="0">
                <a:latin typeface="+mn-lt"/>
                <a:cs typeface="+mn-cs"/>
              </a:rPr>
              <a:t>The inductor takes the power from the circuit when stores the energy and delivers power to the circuit when returning previously stored energy.  </a:t>
            </a: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r>
              <a:rPr lang="en-IN" dirty="0">
                <a:latin typeface="+mn-lt"/>
                <a:cs typeface="+mn-cs"/>
              </a:rPr>
              <a:t>4) A practical, non-ideal inductor has a significant resistive component,. This is due to the fact that inductor is made conducting material such as copper, which has some resistance.  </a:t>
            </a:r>
            <a:endParaRPr lang="en-US" dirty="0">
              <a:latin typeface="+mn-lt"/>
              <a:cs typeface="+mn-cs"/>
            </a:endParaRPr>
          </a:p>
        </p:txBody>
      </p:sp>
      <p:pic>
        <p:nvPicPr>
          <p:cNvPr id="34824" name="Picture 11"/>
          <p:cNvPicPr>
            <a:picLocks noChangeAspect="1" noChangeArrowheads="1"/>
          </p:cNvPicPr>
          <p:nvPr/>
        </p:nvPicPr>
        <p:blipFill>
          <a:blip r:embed="rId2" cstate="print"/>
          <a:srcRect b="52499"/>
          <a:stretch>
            <a:fillRect/>
          </a:stretch>
        </p:blipFill>
        <p:spPr bwMode="auto">
          <a:xfrm>
            <a:off x="1481138" y="5029200"/>
            <a:ext cx="2405062" cy="542925"/>
          </a:xfrm>
          <a:prstGeom prst="rect">
            <a:avLst/>
          </a:prstGeom>
          <a:noFill/>
          <a:ln w="9525">
            <a:noFill/>
            <a:miter lim="800000"/>
            <a:headEnd/>
            <a:tailEnd/>
          </a:ln>
        </p:spPr>
      </p:pic>
      <p:sp>
        <p:nvSpPr>
          <p:cNvPr id="34825" name="TextBox 18"/>
          <p:cNvSpPr txBox="1">
            <a:spLocks noChangeArrowheads="1"/>
          </p:cNvSpPr>
          <p:nvPr/>
        </p:nvSpPr>
        <p:spPr bwMode="auto">
          <a:xfrm>
            <a:off x="4768850" y="5297488"/>
            <a:ext cx="2012950" cy="646112"/>
          </a:xfrm>
          <a:prstGeom prst="rect">
            <a:avLst/>
          </a:prstGeom>
          <a:noFill/>
          <a:ln w="9525">
            <a:noFill/>
            <a:miter lim="800000"/>
            <a:headEnd/>
            <a:tailEnd/>
          </a:ln>
        </p:spPr>
        <p:txBody>
          <a:bodyPr wrap="none">
            <a:spAutoFit/>
          </a:bodyPr>
          <a:lstStyle/>
          <a:p>
            <a:r>
              <a:rPr lang="en-IN">
                <a:latin typeface="Perpetua" pitchFamily="18" charset="0"/>
              </a:rPr>
              <a:t>Circuit model for the </a:t>
            </a:r>
          </a:p>
          <a:p>
            <a:r>
              <a:rPr lang="en-IN">
                <a:latin typeface="Perpetua" pitchFamily="18" charset="0"/>
              </a:rPr>
              <a:t>practical inductor</a:t>
            </a:r>
            <a:endParaRPr lang="en-US">
              <a:latin typeface="Perpetua" pitchFamily="18" charset="0"/>
            </a:endParaRPr>
          </a:p>
        </p:txBody>
      </p:sp>
      <p:sp>
        <p:nvSpPr>
          <p:cNvPr id="20" name="Right Arrow 19"/>
          <p:cNvSpPr/>
          <p:nvPr/>
        </p:nvSpPr>
        <p:spPr>
          <a:xfrm>
            <a:off x="4267200" y="5486400"/>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827" name="Footer Placeholder 10"/>
          <p:cNvSpPr>
            <a:spLocks noGrp="1"/>
          </p:cNvSpPr>
          <p:nvPr>
            <p:ph type="ftr" sz="quarter" idx="11"/>
          </p:nvPr>
        </p:nvSpPr>
        <p:spPr bwMode="auto">
          <a:xfrm>
            <a:off x="914400" y="6172200"/>
            <a:ext cx="5086350"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Box 5"/>
          <p:cNvSpPr txBox="1">
            <a:spLocks noChangeArrowheads="1"/>
          </p:cNvSpPr>
          <p:nvPr/>
        </p:nvSpPr>
        <p:spPr bwMode="auto">
          <a:xfrm>
            <a:off x="3657600" y="381000"/>
            <a:ext cx="5272088" cy="3786188"/>
          </a:xfrm>
          <a:prstGeom prst="rect">
            <a:avLst/>
          </a:prstGeom>
          <a:noFill/>
          <a:ln w="9525">
            <a:noFill/>
            <a:miter lim="800000"/>
            <a:headEnd/>
            <a:tailEnd/>
          </a:ln>
        </p:spPr>
        <p:txBody>
          <a:bodyPr>
            <a:spAutoFit/>
          </a:bodyPr>
          <a:lstStyle/>
          <a:p>
            <a:r>
              <a:rPr lang="en-IN" sz="2400" b="1">
                <a:solidFill>
                  <a:srgbClr val="FF0000"/>
                </a:solidFill>
                <a:latin typeface="Perpetua" pitchFamily="18" charset="0"/>
              </a:rPr>
              <a:t>Capacitor:</a:t>
            </a:r>
            <a:r>
              <a:rPr lang="en-IN" sz="2400">
                <a:latin typeface="Perpetua" pitchFamily="18" charset="0"/>
              </a:rPr>
              <a:t> </a:t>
            </a:r>
            <a:r>
              <a:rPr lang="en-IN">
                <a:latin typeface="Perpetua" pitchFamily="18" charset="0"/>
              </a:rPr>
              <a:t>is a passive element designed to store energy in its Electric field. </a:t>
            </a:r>
          </a:p>
          <a:p>
            <a:endParaRPr lang="en-IN">
              <a:latin typeface="Perpetua" pitchFamily="18" charset="0"/>
            </a:endParaRPr>
          </a:p>
          <a:p>
            <a:r>
              <a:rPr lang="en-US">
                <a:latin typeface="Perpetua" pitchFamily="18" charset="0"/>
              </a:rPr>
              <a:t>A capacitor consists of two conducting plates </a:t>
            </a:r>
            <a:r>
              <a:rPr lang="en-IN">
                <a:latin typeface="Perpetua" pitchFamily="18" charset="0"/>
              </a:rPr>
              <a:t>separated by an</a:t>
            </a:r>
          </a:p>
          <a:p>
            <a:r>
              <a:rPr lang="en-IN">
                <a:latin typeface="Perpetua" pitchFamily="18" charset="0"/>
              </a:rPr>
              <a:t> insulator (or dielectric). In many practical applications, the </a:t>
            </a:r>
          </a:p>
          <a:p>
            <a:r>
              <a:rPr lang="en-IN">
                <a:latin typeface="Perpetua" pitchFamily="18" charset="0"/>
              </a:rPr>
              <a:t>Plates may be aluminium foil while the dielectric may be air, </a:t>
            </a:r>
          </a:p>
          <a:p>
            <a:r>
              <a:rPr lang="en-IN">
                <a:latin typeface="Perpetua" pitchFamily="18" charset="0"/>
              </a:rPr>
              <a:t>Ceramic, paper, or mica. </a:t>
            </a:r>
          </a:p>
          <a:p>
            <a:endParaRPr lang="en-IN">
              <a:latin typeface="Perpetua" pitchFamily="18" charset="0"/>
            </a:endParaRPr>
          </a:p>
          <a:p>
            <a:r>
              <a:rPr lang="en-IN" b="1" u="sng">
                <a:latin typeface="Perpetua" pitchFamily="18" charset="0"/>
              </a:rPr>
              <a:t>Applications</a:t>
            </a:r>
            <a:r>
              <a:rPr lang="en-IN">
                <a:latin typeface="Perpetua" pitchFamily="18" charset="0"/>
              </a:rPr>
              <a:t>: electronic circuits, communication systems, </a:t>
            </a:r>
          </a:p>
          <a:p>
            <a:r>
              <a:rPr lang="en-IN">
                <a:latin typeface="Perpetua" pitchFamily="18" charset="0"/>
              </a:rPr>
              <a:t>Computers, power systems. </a:t>
            </a:r>
          </a:p>
          <a:p>
            <a:endParaRPr lang="en-IN">
              <a:latin typeface="Perpetua" pitchFamily="18" charset="0"/>
            </a:endParaRPr>
          </a:p>
          <a:p>
            <a:endParaRPr lang="en-IN">
              <a:latin typeface="Perpetua" pitchFamily="18" charset="0"/>
            </a:endParaRPr>
          </a:p>
          <a:p>
            <a:endParaRPr lang="en-IN">
              <a:latin typeface="Perpetua" pitchFamily="18" charset="0"/>
            </a:endParaRPr>
          </a:p>
        </p:txBody>
      </p:sp>
      <p:sp>
        <p:nvSpPr>
          <p:cNvPr id="9220" name="TextBox 8"/>
          <p:cNvSpPr txBox="1">
            <a:spLocks noChangeArrowheads="1"/>
          </p:cNvSpPr>
          <p:nvPr/>
        </p:nvSpPr>
        <p:spPr bwMode="auto">
          <a:xfrm>
            <a:off x="3657600" y="3352800"/>
            <a:ext cx="5486400" cy="1477963"/>
          </a:xfrm>
          <a:prstGeom prst="rect">
            <a:avLst/>
          </a:prstGeom>
          <a:noFill/>
          <a:ln w="9525">
            <a:noFill/>
            <a:miter lim="800000"/>
            <a:headEnd/>
            <a:tailEnd/>
          </a:ln>
        </p:spPr>
        <p:txBody>
          <a:bodyPr>
            <a:spAutoFit/>
          </a:bodyPr>
          <a:lstStyle/>
          <a:p>
            <a:r>
              <a:rPr lang="en-IN">
                <a:latin typeface="Perpetua" pitchFamily="18" charset="0"/>
              </a:rPr>
              <a:t>When a voltage source V is connected to the capacitor, as in </a:t>
            </a:r>
          </a:p>
          <a:p>
            <a:r>
              <a:rPr lang="en-IN">
                <a:latin typeface="Perpetua" pitchFamily="18" charset="0"/>
              </a:rPr>
              <a:t>Fig.  The source deposits positive charge q on one plate and the </a:t>
            </a:r>
          </a:p>
          <a:p>
            <a:r>
              <a:rPr lang="en-IN">
                <a:latin typeface="Perpetua" pitchFamily="18" charset="0"/>
              </a:rPr>
              <a:t>negative charge –q on the other. The capacitor is said to store</a:t>
            </a:r>
          </a:p>
          <a:p>
            <a:r>
              <a:rPr lang="en-IN">
                <a:latin typeface="Perpetua" pitchFamily="18" charset="0"/>
              </a:rPr>
              <a:t>electric charge. The amount of charge stored is directly </a:t>
            </a:r>
          </a:p>
          <a:p>
            <a:r>
              <a:rPr lang="en-IN">
                <a:latin typeface="Perpetua" pitchFamily="18" charset="0"/>
              </a:rPr>
              <a:t>proportional to the applied voltage v :</a:t>
            </a:r>
            <a:endParaRPr lang="en-US">
              <a:latin typeface="Perpetua" pitchFamily="18" charset="0"/>
            </a:endParaRPr>
          </a:p>
        </p:txBody>
      </p:sp>
      <p:sp>
        <p:nvSpPr>
          <p:cNvPr id="9221"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Perpetua" pitchFamily="18" charset="0"/>
            </a:endParaRPr>
          </a:p>
        </p:txBody>
      </p:sp>
      <p:sp>
        <p:nvSpPr>
          <p:cNvPr id="9222"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9218" name="Object 2"/>
          <p:cNvGraphicFramePr>
            <a:graphicFrameLocks noChangeAspect="1"/>
          </p:cNvGraphicFramePr>
          <p:nvPr/>
        </p:nvGraphicFramePr>
        <p:xfrm>
          <a:off x="5334000" y="4953000"/>
          <a:ext cx="871538" cy="381000"/>
        </p:xfrm>
        <a:graphic>
          <a:graphicData uri="http://schemas.openxmlformats.org/presentationml/2006/ole">
            <p:oleObj spid="_x0000_s24578" name="Equation" r:id="rId3" imgW="457002" imgH="203112" progId="">
              <p:embed/>
            </p:oleObj>
          </a:graphicData>
        </a:graphic>
      </p:graphicFrame>
      <p:sp>
        <p:nvSpPr>
          <p:cNvPr id="9223" name="TextBox 15"/>
          <p:cNvSpPr txBox="1">
            <a:spLocks noChangeArrowheads="1"/>
          </p:cNvSpPr>
          <p:nvPr/>
        </p:nvSpPr>
        <p:spPr bwMode="auto">
          <a:xfrm>
            <a:off x="3733800" y="5486400"/>
            <a:ext cx="5181600" cy="923925"/>
          </a:xfrm>
          <a:prstGeom prst="rect">
            <a:avLst/>
          </a:prstGeom>
          <a:noFill/>
          <a:ln w="9525">
            <a:noFill/>
            <a:miter lim="800000"/>
            <a:headEnd/>
            <a:tailEnd/>
          </a:ln>
        </p:spPr>
        <p:txBody>
          <a:bodyPr>
            <a:spAutoFit/>
          </a:bodyPr>
          <a:lstStyle/>
          <a:p>
            <a:r>
              <a:rPr lang="en-IN" b="1">
                <a:solidFill>
                  <a:srgbClr val="FF0000"/>
                </a:solidFill>
                <a:latin typeface="Perpetua" pitchFamily="18" charset="0"/>
              </a:rPr>
              <a:t>Capacitance </a:t>
            </a:r>
            <a:r>
              <a:rPr lang="en-IN">
                <a:latin typeface="Perpetua" pitchFamily="18" charset="0"/>
              </a:rPr>
              <a:t>is the ratio of the charge on one plate of a capacitor to the voltage difference between the two plates, measured in  Farads (F). 1 farad = 1 coulomb/volt.  </a:t>
            </a:r>
            <a:endParaRPr lang="en-US">
              <a:latin typeface="Perpetua" pitchFamily="18" charset="0"/>
            </a:endParaRPr>
          </a:p>
        </p:txBody>
      </p:sp>
      <p:pic>
        <p:nvPicPr>
          <p:cNvPr id="9224" name="Picture 3"/>
          <p:cNvPicPr>
            <a:picLocks noChangeAspect="1" noChangeArrowheads="1"/>
          </p:cNvPicPr>
          <p:nvPr/>
        </p:nvPicPr>
        <p:blipFill>
          <a:blip r:embed="rId4" cstate="print"/>
          <a:srcRect/>
          <a:stretch>
            <a:fillRect/>
          </a:stretch>
        </p:blipFill>
        <p:spPr bwMode="auto">
          <a:xfrm>
            <a:off x="457200" y="609600"/>
            <a:ext cx="2590800" cy="2087563"/>
          </a:xfrm>
          <a:prstGeom prst="rect">
            <a:avLst/>
          </a:prstGeom>
          <a:noFill/>
          <a:ln w="9525">
            <a:noFill/>
            <a:miter lim="800000"/>
            <a:headEnd/>
            <a:tailEnd/>
          </a:ln>
        </p:spPr>
      </p:pic>
      <p:sp>
        <p:nvSpPr>
          <p:cNvPr id="9225" name="TextBox 17"/>
          <p:cNvSpPr txBox="1">
            <a:spLocks noChangeArrowheads="1"/>
          </p:cNvSpPr>
          <p:nvPr/>
        </p:nvSpPr>
        <p:spPr bwMode="auto">
          <a:xfrm>
            <a:off x="533400" y="2678113"/>
            <a:ext cx="2860675" cy="369887"/>
          </a:xfrm>
          <a:prstGeom prst="rect">
            <a:avLst/>
          </a:prstGeom>
          <a:noFill/>
          <a:ln w="9525">
            <a:noFill/>
            <a:miter lim="800000"/>
            <a:headEnd/>
            <a:tailEnd/>
          </a:ln>
        </p:spPr>
        <p:txBody>
          <a:bodyPr wrap="none">
            <a:spAutoFit/>
          </a:bodyPr>
          <a:lstStyle/>
          <a:p>
            <a:r>
              <a:rPr lang="en-IN">
                <a:latin typeface="Perpetua" pitchFamily="18" charset="0"/>
              </a:rPr>
              <a:t>A capacitor with applied voltage</a:t>
            </a:r>
            <a:endParaRPr lang="en-US">
              <a:latin typeface="Perpetua" pitchFamily="18" charset="0"/>
            </a:endParaRPr>
          </a:p>
        </p:txBody>
      </p:sp>
      <p:sp>
        <p:nvSpPr>
          <p:cNvPr id="9226" name="AutoShape 9" descr="What is a Film Capacitor and Different Types of Film Capacitors with Their  Applications"/>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atin typeface="Perpetua" pitchFamily="18" charset="0"/>
            </a:endParaRPr>
          </a:p>
        </p:txBody>
      </p:sp>
      <p:sp>
        <p:nvSpPr>
          <p:cNvPr id="9227" name="AutoShape 11" descr="What is a Film Capacitor and Different Types of Film Capacitors with Their  Applications"/>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atin typeface="Perpetua" pitchFamily="18" charset="0"/>
            </a:endParaRPr>
          </a:p>
        </p:txBody>
      </p:sp>
      <p:sp>
        <p:nvSpPr>
          <p:cNvPr id="9228" name="AutoShape 13" descr="What is a Film Capacitor and Different Types of Film Capacitors with Their  Applications"/>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atin typeface="Perpetua" pitchFamily="18" charset="0"/>
            </a:endParaRPr>
          </a:p>
        </p:txBody>
      </p:sp>
      <p:sp>
        <p:nvSpPr>
          <p:cNvPr id="9229" name="AutoShape 15" descr="What is a Film Capacitor and Different Types of Film Capacitors with Their  Applications"/>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atin typeface="Perpetua" pitchFamily="18" charset="0"/>
            </a:endParaRPr>
          </a:p>
        </p:txBody>
      </p:sp>
      <p:pic>
        <p:nvPicPr>
          <p:cNvPr id="9230" name="Picture 17" descr="What is a Film Capacitor and Different Types of Film Capacitors with Their  Applications"/>
          <p:cNvPicPr>
            <a:picLocks noChangeAspect="1" noChangeArrowheads="1"/>
          </p:cNvPicPr>
          <p:nvPr/>
        </p:nvPicPr>
        <p:blipFill>
          <a:blip r:embed="rId5" cstate="print"/>
          <a:srcRect/>
          <a:stretch>
            <a:fillRect/>
          </a:stretch>
        </p:blipFill>
        <p:spPr bwMode="auto">
          <a:xfrm>
            <a:off x="114300" y="3581400"/>
            <a:ext cx="3543300" cy="2362200"/>
          </a:xfrm>
          <a:prstGeom prst="rect">
            <a:avLst/>
          </a:prstGeom>
          <a:noFill/>
          <a:ln w="9525">
            <a:noFill/>
            <a:miter lim="800000"/>
            <a:headEnd/>
            <a:tailEnd/>
          </a:ln>
        </p:spPr>
      </p:pic>
      <p:sp>
        <p:nvSpPr>
          <p:cNvPr id="9231" name="Footer Placeholder 14"/>
          <p:cNvSpPr>
            <a:spLocks noGrp="1"/>
          </p:cNvSpPr>
          <p:nvPr>
            <p:ph type="ftr" sz="quarter" idx="11"/>
          </p:nvPr>
        </p:nvSpPr>
        <p:spPr bwMode="auto">
          <a:xfrm>
            <a:off x="914400" y="6329363"/>
            <a:ext cx="4729163"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6050" y="285728"/>
            <a:ext cx="3143272" cy="461665"/>
          </a:xfrm>
          <a:prstGeom prst="rect">
            <a:avLst/>
          </a:prstGeom>
          <a:solidFill>
            <a:schemeClr val="bg1">
              <a:lumMod val="95000"/>
            </a:schemeClr>
          </a:solidFill>
          <a:ln>
            <a:solidFill>
              <a:srgbClr val="C00000"/>
            </a:solidFill>
          </a:ln>
        </p:spPr>
        <p:txBody>
          <a:bodyPr wrap="square" rtlCol="0">
            <a:spAutoFit/>
          </a:bodyPr>
          <a:lstStyle/>
          <a:p>
            <a:pPr marL="342900" indent="-342900">
              <a:buAutoNum type="arabicPeriod"/>
            </a:pPr>
            <a:r>
              <a:rPr lang="en-IN" sz="2400" b="1" dirty="0" smtClean="0">
                <a:solidFill>
                  <a:srgbClr val="002060"/>
                </a:solidFill>
                <a:latin typeface="Times New Roman" pitchFamily="18" charset="0"/>
                <a:cs typeface="Times New Roman" pitchFamily="18" charset="0"/>
              </a:rPr>
              <a:t>Electrical Circuits</a:t>
            </a:r>
            <a:endParaRPr lang="en-IN" sz="2400" b="1" dirty="0">
              <a:solidFill>
                <a:srgbClr val="002060"/>
              </a:solidFill>
              <a:latin typeface="Times New Roman" pitchFamily="18" charset="0"/>
              <a:cs typeface="Times New Roman" pitchFamily="18" charset="0"/>
            </a:endParaRPr>
          </a:p>
        </p:txBody>
      </p:sp>
      <p:pic>
        <p:nvPicPr>
          <p:cNvPr id="39938" name="Picture 2" descr="Basic Electrical Circuit: Theory, Components, Working, Diagram | Electrical  Academia">
            <a:extLst>
              <a:ext uri="{FF2B5EF4-FFF2-40B4-BE49-F238E27FC236}">
                <a16:creationId xmlns:a16="http://schemas.microsoft.com/office/drawing/2014/main" xmlns="" id="{CCFE6AF4-F2FC-4020-92E1-5D12126C77CB}"/>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8596" y="1000108"/>
            <a:ext cx="4901972" cy="2286016"/>
          </a:xfrm>
          <a:prstGeom prst="rect">
            <a:avLst/>
          </a:prstGeom>
          <a:solidFill>
            <a:schemeClr val="bg1">
              <a:lumMod val="95000"/>
            </a:schemeClr>
          </a:solidFill>
          <a:ln>
            <a:solidFill>
              <a:schemeClr val="accent1"/>
            </a:solidFill>
          </a:ln>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5786446" y="2010756"/>
            <a:ext cx="2571768" cy="3347070"/>
          </a:xfrm>
          <a:prstGeom prst="rect">
            <a:avLst/>
          </a:prstGeom>
          <a:solidFill>
            <a:schemeClr val="bg1">
              <a:lumMod val="95000"/>
            </a:schemeClr>
          </a:solidFill>
          <a:ln>
            <a:solidFill>
              <a:schemeClr val="accent1"/>
            </a:solidFill>
          </a:ln>
        </p:spPr>
        <p:txBody>
          <a:bodyPr wrap="square">
            <a:spAutoFit/>
          </a:bodyPr>
          <a:lstStyle/>
          <a:p>
            <a:pPr>
              <a:lnSpc>
                <a:spcPct val="200000"/>
              </a:lnSpc>
            </a:pPr>
            <a:r>
              <a:rPr lang="en-IN" b="1" dirty="0" smtClean="0">
                <a:solidFill>
                  <a:srgbClr val="FF0000"/>
                </a:solidFill>
                <a:latin typeface="Times New Roman" pitchFamily="18" charset="0"/>
                <a:cs typeface="Times New Roman" pitchFamily="18" charset="0"/>
              </a:rPr>
              <a:t>Sub - Contents</a:t>
            </a:r>
          </a:p>
          <a:p>
            <a:pPr>
              <a:lnSpc>
                <a:spcPct val="200000"/>
              </a:lnSpc>
              <a:buFont typeface="Wingdings" pitchFamily="2" charset="2"/>
              <a:buChar char="Ø"/>
            </a:pPr>
            <a:r>
              <a:rPr lang="en-IN" b="1" dirty="0" smtClean="0">
                <a:latin typeface="Times New Roman" pitchFamily="18" charset="0"/>
                <a:cs typeface="Times New Roman" pitchFamily="18" charset="0"/>
              </a:rPr>
              <a:t> Basic definitions</a:t>
            </a:r>
          </a:p>
          <a:p>
            <a:pPr>
              <a:lnSpc>
                <a:spcPct val="200000"/>
              </a:lnSpc>
              <a:buFont typeface="Wingdings" pitchFamily="2" charset="2"/>
              <a:buChar char="Ø"/>
            </a:pPr>
            <a:r>
              <a:rPr lang="en-IN" b="1" dirty="0" smtClean="0">
                <a:latin typeface="Times New Roman" pitchFamily="18" charset="0"/>
                <a:cs typeface="Times New Roman" pitchFamily="18" charset="0"/>
              </a:rPr>
              <a:t> Electrical elements </a:t>
            </a:r>
          </a:p>
          <a:p>
            <a:pPr>
              <a:lnSpc>
                <a:spcPct val="200000"/>
              </a:lnSpc>
              <a:buFont typeface="Wingdings" pitchFamily="2" charset="2"/>
              <a:buChar char="Ø"/>
            </a:pPr>
            <a:r>
              <a:rPr lang="en-IN" b="1" dirty="0" smtClean="0">
                <a:latin typeface="Times New Roman" pitchFamily="18" charset="0"/>
                <a:cs typeface="Times New Roman" pitchFamily="18" charset="0"/>
              </a:rPr>
              <a:t> DC and AC circuits</a:t>
            </a:r>
          </a:p>
          <a:p>
            <a:pPr>
              <a:lnSpc>
                <a:spcPct val="200000"/>
              </a:lnSpc>
              <a:buFont typeface="Wingdings" pitchFamily="2" charset="2"/>
              <a:buChar char="Ø"/>
            </a:pPr>
            <a:r>
              <a:rPr lang="en-IN" b="1" dirty="0" smtClean="0">
                <a:latin typeface="Times New Roman" pitchFamily="18" charset="0"/>
                <a:cs typeface="Times New Roman" pitchFamily="18" charset="0"/>
              </a:rPr>
              <a:t> Transformations</a:t>
            </a:r>
          </a:p>
          <a:p>
            <a:pPr>
              <a:lnSpc>
                <a:spcPct val="200000"/>
              </a:lnSpc>
              <a:buFont typeface="Wingdings" pitchFamily="2" charset="2"/>
              <a:buChar char="Ø"/>
            </a:pPr>
            <a:r>
              <a:rPr lang="en-IN" b="1" dirty="0" smtClean="0">
                <a:latin typeface="Times New Roman" pitchFamily="18" charset="0"/>
                <a:cs typeface="Times New Roman" pitchFamily="18" charset="0"/>
              </a:rPr>
              <a:t> Laws,  Theorems</a:t>
            </a:r>
            <a:endParaRPr lang="en-US" b="1" dirty="0"/>
          </a:p>
        </p:txBody>
      </p:sp>
      <p:pic>
        <p:nvPicPr>
          <p:cNvPr id="24578" name="Picture 2" descr="11-step procedure for a successful electrical circuit design (low voltage)"/>
          <p:cNvPicPr>
            <a:picLocks noChangeAspect="1" noChangeArrowheads="1"/>
          </p:cNvPicPr>
          <p:nvPr/>
        </p:nvPicPr>
        <p:blipFill>
          <a:blip r:embed="rId3" cstate="print"/>
          <a:srcRect l="4121" r="8310" b="4707"/>
          <a:stretch>
            <a:fillRect/>
          </a:stretch>
        </p:blipFill>
        <p:spPr bwMode="auto">
          <a:xfrm>
            <a:off x="785786" y="3786190"/>
            <a:ext cx="4071966" cy="250033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0" name="Picture 2"/>
          <p:cNvPicPr>
            <a:picLocks noChangeAspect="1" noChangeArrowheads="1"/>
          </p:cNvPicPr>
          <p:nvPr/>
        </p:nvPicPr>
        <p:blipFill>
          <a:blip r:embed="rId3" cstate="print"/>
          <a:srcRect/>
          <a:stretch>
            <a:fillRect/>
          </a:stretch>
        </p:blipFill>
        <p:spPr bwMode="auto">
          <a:xfrm>
            <a:off x="533400" y="304800"/>
            <a:ext cx="2971800" cy="2352675"/>
          </a:xfrm>
          <a:prstGeom prst="rect">
            <a:avLst/>
          </a:prstGeom>
          <a:noFill/>
          <a:ln w="9525">
            <a:noFill/>
            <a:miter lim="800000"/>
            <a:headEnd/>
            <a:tailEnd/>
          </a:ln>
        </p:spPr>
      </p:pic>
      <p:sp>
        <p:nvSpPr>
          <p:cNvPr id="10251" name="TextBox 4"/>
          <p:cNvSpPr txBox="1">
            <a:spLocks noChangeArrowheads="1"/>
          </p:cNvSpPr>
          <p:nvPr/>
        </p:nvSpPr>
        <p:spPr bwMode="auto">
          <a:xfrm>
            <a:off x="990600" y="2590800"/>
            <a:ext cx="1735138" cy="369888"/>
          </a:xfrm>
          <a:prstGeom prst="rect">
            <a:avLst/>
          </a:prstGeom>
          <a:noFill/>
          <a:ln w="9525">
            <a:noFill/>
            <a:miter lim="800000"/>
            <a:headEnd/>
            <a:tailEnd/>
          </a:ln>
        </p:spPr>
        <p:txBody>
          <a:bodyPr wrap="none">
            <a:spAutoFit/>
          </a:bodyPr>
          <a:lstStyle/>
          <a:p>
            <a:r>
              <a:rPr lang="en-IN">
                <a:latin typeface="Perpetua" pitchFamily="18" charset="0"/>
              </a:rPr>
              <a:t>A typical capacitor</a:t>
            </a:r>
            <a:endParaRPr lang="en-US">
              <a:latin typeface="Perpetua" pitchFamily="18" charset="0"/>
            </a:endParaRPr>
          </a:p>
        </p:txBody>
      </p:sp>
      <p:sp>
        <p:nvSpPr>
          <p:cNvPr id="10252" name="TextBox 5"/>
          <p:cNvSpPr txBox="1">
            <a:spLocks noChangeArrowheads="1"/>
          </p:cNvSpPr>
          <p:nvPr/>
        </p:nvSpPr>
        <p:spPr bwMode="auto">
          <a:xfrm>
            <a:off x="304800" y="3276600"/>
            <a:ext cx="3884613" cy="646113"/>
          </a:xfrm>
          <a:prstGeom prst="rect">
            <a:avLst/>
          </a:prstGeom>
          <a:noFill/>
          <a:ln w="9525">
            <a:noFill/>
            <a:miter lim="800000"/>
            <a:headEnd/>
            <a:tailEnd/>
          </a:ln>
        </p:spPr>
        <p:txBody>
          <a:bodyPr wrap="none">
            <a:spAutoFit/>
          </a:bodyPr>
          <a:lstStyle/>
          <a:p>
            <a:r>
              <a:rPr lang="en-IN">
                <a:latin typeface="Perpetua" pitchFamily="18" charset="0"/>
              </a:rPr>
              <a:t>The value of the capacitor C depends on the </a:t>
            </a:r>
          </a:p>
          <a:p>
            <a:r>
              <a:rPr lang="en-IN">
                <a:latin typeface="Perpetua" pitchFamily="18" charset="0"/>
              </a:rPr>
              <a:t> physical dimensions of the capacitor. </a:t>
            </a:r>
          </a:p>
        </p:txBody>
      </p:sp>
      <p:sp>
        <p:nvSpPr>
          <p:cNvPr id="10253" name="TextBox 6"/>
          <p:cNvSpPr txBox="1">
            <a:spLocks noChangeArrowheads="1"/>
          </p:cNvSpPr>
          <p:nvPr/>
        </p:nvSpPr>
        <p:spPr bwMode="auto">
          <a:xfrm>
            <a:off x="533400" y="4724400"/>
            <a:ext cx="3144838" cy="923925"/>
          </a:xfrm>
          <a:prstGeom prst="rect">
            <a:avLst/>
          </a:prstGeom>
          <a:noFill/>
          <a:ln w="9525">
            <a:noFill/>
            <a:miter lim="800000"/>
            <a:headEnd/>
            <a:tailEnd/>
          </a:ln>
        </p:spPr>
        <p:txBody>
          <a:bodyPr wrap="none">
            <a:spAutoFit/>
          </a:bodyPr>
          <a:lstStyle/>
          <a:p>
            <a:r>
              <a:rPr lang="en-IN">
                <a:latin typeface="Perpetua" pitchFamily="18" charset="0"/>
              </a:rPr>
              <a:t>A  is the surface of each plate</a:t>
            </a:r>
          </a:p>
          <a:p>
            <a:r>
              <a:rPr lang="en-IN">
                <a:latin typeface="Perpetua" pitchFamily="18" charset="0"/>
              </a:rPr>
              <a:t>d  is the distance between the plates</a:t>
            </a:r>
          </a:p>
          <a:p>
            <a:r>
              <a:rPr lang="en-US">
                <a:latin typeface="Perpetua" pitchFamily="18" charset="0"/>
              </a:rPr>
              <a:t>ɛ  is the permittivity </a:t>
            </a:r>
          </a:p>
        </p:txBody>
      </p:sp>
      <p:sp>
        <p:nvSpPr>
          <p:cNvPr id="1025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10242" name="Object 2"/>
          <p:cNvGraphicFramePr>
            <a:graphicFrameLocks noChangeAspect="1"/>
          </p:cNvGraphicFramePr>
          <p:nvPr/>
        </p:nvGraphicFramePr>
        <p:xfrm>
          <a:off x="1295400" y="3962400"/>
          <a:ext cx="914400" cy="720725"/>
        </p:xfrm>
        <a:graphic>
          <a:graphicData uri="http://schemas.openxmlformats.org/presentationml/2006/ole">
            <p:oleObj spid="_x0000_s25602" name="Equation" r:id="rId4" imgW="495085" imgH="393529" progId="">
              <p:embed/>
            </p:oleObj>
          </a:graphicData>
        </a:graphic>
      </p:graphicFrame>
      <p:sp>
        <p:nvSpPr>
          <p:cNvPr id="10255" name="TextBox 9"/>
          <p:cNvSpPr txBox="1">
            <a:spLocks noChangeArrowheads="1"/>
          </p:cNvSpPr>
          <p:nvPr/>
        </p:nvSpPr>
        <p:spPr bwMode="auto">
          <a:xfrm>
            <a:off x="381000" y="5867400"/>
            <a:ext cx="3440113" cy="646113"/>
          </a:xfrm>
          <a:prstGeom prst="rect">
            <a:avLst/>
          </a:prstGeom>
          <a:noFill/>
          <a:ln w="9525">
            <a:noFill/>
            <a:miter lim="800000"/>
            <a:headEnd/>
            <a:tailEnd/>
          </a:ln>
        </p:spPr>
        <p:txBody>
          <a:bodyPr wrap="none">
            <a:spAutoFit/>
          </a:bodyPr>
          <a:lstStyle/>
          <a:p>
            <a:r>
              <a:rPr lang="en-IN">
                <a:latin typeface="Perpetua" pitchFamily="18" charset="0"/>
              </a:rPr>
              <a:t>Typically, capacitors have values  in the </a:t>
            </a:r>
          </a:p>
          <a:p>
            <a:r>
              <a:rPr lang="en-IN">
                <a:latin typeface="Perpetua" pitchFamily="18" charset="0"/>
              </a:rPr>
              <a:t>Picofarad (pf) to microfarad (µf)</a:t>
            </a:r>
            <a:endParaRPr lang="en-US">
              <a:latin typeface="Perpetua" pitchFamily="18" charset="0"/>
            </a:endParaRPr>
          </a:p>
        </p:txBody>
      </p:sp>
      <p:pic>
        <p:nvPicPr>
          <p:cNvPr id="10256" name="Picture 3"/>
          <p:cNvPicPr>
            <a:picLocks noChangeAspect="1" noChangeArrowheads="1"/>
          </p:cNvPicPr>
          <p:nvPr/>
        </p:nvPicPr>
        <p:blipFill>
          <a:blip r:embed="rId5" cstate="print"/>
          <a:srcRect/>
          <a:stretch>
            <a:fillRect/>
          </a:stretch>
        </p:blipFill>
        <p:spPr bwMode="auto">
          <a:xfrm>
            <a:off x="4953000" y="381000"/>
            <a:ext cx="3706813" cy="1066800"/>
          </a:xfrm>
          <a:prstGeom prst="rect">
            <a:avLst/>
          </a:prstGeom>
          <a:noFill/>
          <a:ln w="9525">
            <a:noFill/>
            <a:miter lim="800000"/>
            <a:headEnd/>
            <a:tailEnd/>
          </a:ln>
        </p:spPr>
      </p:pic>
      <p:sp>
        <p:nvSpPr>
          <p:cNvPr id="10257" name="TextBox 11"/>
          <p:cNvSpPr txBox="1">
            <a:spLocks noChangeArrowheads="1"/>
          </p:cNvSpPr>
          <p:nvPr/>
        </p:nvSpPr>
        <p:spPr bwMode="auto">
          <a:xfrm>
            <a:off x="4648200" y="1524000"/>
            <a:ext cx="4221163" cy="646113"/>
          </a:xfrm>
          <a:prstGeom prst="rect">
            <a:avLst/>
          </a:prstGeom>
          <a:noFill/>
          <a:ln w="9525">
            <a:noFill/>
            <a:miter lim="800000"/>
            <a:headEnd/>
            <a:tailEnd/>
          </a:ln>
        </p:spPr>
        <p:txBody>
          <a:bodyPr wrap="none">
            <a:spAutoFit/>
          </a:bodyPr>
          <a:lstStyle/>
          <a:p>
            <a:r>
              <a:rPr lang="en-IN">
                <a:latin typeface="Perpetua" pitchFamily="18" charset="0"/>
              </a:rPr>
              <a:t>Circuit symbol for capacitors: (a) fixed capacitor</a:t>
            </a:r>
          </a:p>
          <a:p>
            <a:r>
              <a:rPr lang="en-IN">
                <a:latin typeface="Perpetua" pitchFamily="18" charset="0"/>
              </a:rPr>
              <a:t>(b) Variable capacitor</a:t>
            </a:r>
            <a:endParaRPr lang="en-US">
              <a:latin typeface="Perpetua" pitchFamily="18" charset="0"/>
            </a:endParaRPr>
          </a:p>
        </p:txBody>
      </p:sp>
      <p:sp>
        <p:nvSpPr>
          <p:cNvPr id="10258"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10243" name="Object 3"/>
          <p:cNvGraphicFramePr>
            <a:graphicFrameLocks noChangeAspect="1"/>
          </p:cNvGraphicFramePr>
          <p:nvPr/>
        </p:nvGraphicFramePr>
        <p:xfrm>
          <a:off x="5334000" y="2286000"/>
          <a:ext cx="1058863" cy="762000"/>
        </p:xfrm>
        <a:graphic>
          <a:graphicData uri="http://schemas.openxmlformats.org/presentationml/2006/ole">
            <p:oleObj spid="_x0000_s25603" name="Equation" r:id="rId6" imgW="545863" imgH="393529" progId="">
              <p:embed/>
            </p:oleObj>
          </a:graphicData>
        </a:graphic>
      </p:graphicFrame>
      <p:sp>
        <p:nvSpPr>
          <p:cNvPr id="10259"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10244" name="Object 4"/>
          <p:cNvGraphicFramePr>
            <a:graphicFrameLocks noChangeAspect="1"/>
          </p:cNvGraphicFramePr>
          <p:nvPr/>
        </p:nvGraphicFramePr>
        <p:xfrm>
          <a:off x="6858000" y="2286000"/>
          <a:ext cx="1371600" cy="827088"/>
        </p:xfrm>
        <a:graphic>
          <a:graphicData uri="http://schemas.openxmlformats.org/presentationml/2006/ole">
            <p:oleObj spid="_x0000_s25604" name="Equation" r:id="rId7" imgW="698500" imgH="419100" progId="">
              <p:embed/>
            </p:oleObj>
          </a:graphicData>
        </a:graphic>
      </p:graphicFrame>
      <p:sp>
        <p:nvSpPr>
          <p:cNvPr id="10260"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10245" name="Object 5"/>
          <p:cNvGraphicFramePr>
            <a:graphicFrameLocks noChangeAspect="1"/>
          </p:cNvGraphicFramePr>
          <p:nvPr/>
        </p:nvGraphicFramePr>
        <p:xfrm>
          <a:off x="5638800" y="3124200"/>
          <a:ext cx="2209800" cy="776288"/>
        </p:xfrm>
        <a:graphic>
          <a:graphicData uri="http://schemas.openxmlformats.org/presentationml/2006/ole">
            <p:oleObj spid="_x0000_s25605" name="Equation" r:id="rId8" imgW="1218671" imgH="431613" progId="">
              <p:embed/>
            </p:oleObj>
          </a:graphicData>
        </a:graphic>
      </p:graphicFrame>
      <p:sp>
        <p:nvSpPr>
          <p:cNvPr id="10261"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10246" name="Object 6"/>
          <p:cNvGraphicFramePr>
            <a:graphicFrameLocks noChangeAspect="1"/>
          </p:cNvGraphicFramePr>
          <p:nvPr/>
        </p:nvGraphicFramePr>
        <p:xfrm>
          <a:off x="4953000" y="4038600"/>
          <a:ext cx="1295400" cy="838200"/>
        </p:xfrm>
        <a:graphic>
          <a:graphicData uri="http://schemas.openxmlformats.org/presentationml/2006/ole">
            <p:oleObj spid="_x0000_s25606" name="Equation" r:id="rId9" imgW="647700" imgH="419100" progId="">
              <p:embed/>
            </p:oleObj>
          </a:graphicData>
        </a:graphic>
      </p:graphicFrame>
      <p:sp>
        <p:nvSpPr>
          <p:cNvPr id="10262"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10247" name="Object 7"/>
          <p:cNvGraphicFramePr>
            <a:graphicFrameLocks noChangeAspect="1"/>
          </p:cNvGraphicFramePr>
          <p:nvPr/>
        </p:nvGraphicFramePr>
        <p:xfrm>
          <a:off x="6400800" y="4038600"/>
          <a:ext cx="2403475" cy="838200"/>
        </p:xfrm>
        <a:graphic>
          <a:graphicData uri="http://schemas.openxmlformats.org/presentationml/2006/ole">
            <p:oleObj spid="_x0000_s25607" name="Equation" r:id="rId10" imgW="1231366" imgH="431613" progId="">
              <p:embed/>
            </p:oleObj>
          </a:graphicData>
        </a:graphic>
      </p:graphicFrame>
      <p:sp>
        <p:nvSpPr>
          <p:cNvPr id="10263" name="Rectangle 1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10248" name="Object 8"/>
          <p:cNvGraphicFramePr>
            <a:graphicFrameLocks noChangeAspect="1"/>
          </p:cNvGraphicFramePr>
          <p:nvPr/>
        </p:nvGraphicFramePr>
        <p:xfrm>
          <a:off x="5334000" y="4953000"/>
          <a:ext cx="2894013" cy="685800"/>
        </p:xfrm>
        <a:graphic>
          <a:graphicData uri="http://schemas.openxmlformats.org/presentationml/2006/ole">
            <p:oleObj spid="_x0000_s25608" name="Equation" r:id="rId11" imgW="1651000" imgH="393700" progId="">
              <p:embed/>
            </p:oleObj>
          </a:graphicData>
        </a:graphic>
      </p:graphicFrame>
      <p:sp>
        <p:nvSpPr>
          <p:cNvPr id="10264" name="TextBox 24"/>
          <p:cNvSpPr txBox="1">
            <a:spLocks noChangeArrowheads="1"/>
          </p:cNvSpPr>
          <p:nvPr/>
        </p:nvSpPr>
        <p:spPr bwMode="auto">
          <a:xfrm>
            <a:off x="4114800" y="5791200"/>
            <a:ext cx="2728913" cy="646113"/>
          </a:xfrm>
          <a:prstGeom prst="rect">
            <a:avLst/>
          </a:prstGeom>
          <a:noFill/>
          <a:ln w="9525">
            <a:noFill/>
            <a:miter lim="800000"/>
            <a:headEnd/>
            <a:tailEnd/>
          </a:ln>
        </p:spPr>
        <p:txBody>
          <a:bodyPr wrap="none">
            <a:spAutoFit/>
          </a:bodyPr>
          <a:lstStyle/>
          <a:p>
            <a:r>
              <a:rPr lang="en-IN">
                <a:latin typeface="Perpetua" pitchFamily="18" charset="0"/>
              </a:rPr>
              <a:t>Since v(-∞) is zero,</a:t>
            </a:r>
          </a:p>
          <a:p>
            <a:r>
              <a:rPr lang="en-IN">
                <a:latin typeface="Perpetua" pitchFamily="18" charset="0"/>
              </a:rPr>
              <a:t> Energy stored in the capacitor</a:t>
            </a:r>
            <a:endParaRPr lang="en-US">
              <a:latin typeface="Perpetua" pitchFamily="18" charset="0"/>
            </a:endParaRPr>
          </a:p>
        </p:txBody>
      </p:sp>
      <p:sp>
        <p:nvSpPr>
          <p:cNvPr id="10265" name="Rectangle 1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Perpetua" pitchFamily="18" charset="0"/>
            </a:endParaRPr>
          </a:p>
        </p:txBody>
      </p:sp>
      <p:graphicFrame>
        <p:nvGraphicFramePr>
          <p:cNvPr id="10249" name="Object 9"/>
          <p:cNvGraphicFramePr>
            <a:graphicFrameLocks noChangeAspect="1"/>
          </p:cNvGraphicFramePr>
          <p:nvPr/>
        </p:nvGraphicFramePr>
        <p:xfrm>
          <a:off x="7239000" y="5867400"/>
          <a:ext cx="1154113" cy="685800"/>
        </p:xfrm>
        <a:graphic>
          <a:graphicData uri="http://schemas.openxmlformats.org/presentationml/2006/ole">
            <p:oleObj spid="_x0000_s25609" name="Equation" r:id="rId12" imgW="660113" imgH="393529" progId="">
              <p:embed/>
            </p:oleObj>
          </a:graphicData>
        </a:graphic>
      </p:graphicFrame>
      <p:sp>
        <p:nvSpPr>
          <p:cNvPr id="10266" name="Footer Placeholder 25"/>
          <p:cNvSpPr>
            <a:spLocks noGrp="1"/>
          </p:cNvSpPr>
          <p:nvPr>
            <p:ph type="ftr" sz="quarter" idx="11"/>
          </p:nvPr>
        </p:nvSpPr>
        <p:spPr bwMode="auto">
          <a:xfrm>
            <a:off x="914400" y="6400800"/>
            <a:ext cx="5014913"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cxnSp>
        <p:nvCxnSpPr>
          <p:cNvPr id="28" name="Straight Connector 27"/>
          <p:cNvCxnSpPr/>
          <p:nvPr/>
        </p:nvCxnSpPr>
        <p:spPr>
          <a:xfrm rot="16200000" flipH="1">
            <a:off x="1750219" y="2964656"/>
            <a:ext cx="5143500" cy="7143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290513"/>
            <a:ext cx="8077200" cy="4586287"/>
          </a:xfrm>
          <a:prstGeom prst="rect">
            <a:avLst/>
          </a:prstGeom>
          <a:noFill/>
        </p:spPr>
        <p:txBody>
          <a:bodyPr>
            <a:spAutoFit/>
          </a:bodyPr>
          <a:lstStyle/>
          <a:p>
            <a:pPr fontAlgn="auto">
              <a:spcBef>
                <a:spcPts val="0"/>
              </a:spcBef>
              <a:spcAft>
                <a:spcPts val="0"/>
              </a:spcAft>
              <a:defRPr/>
            </a:pPr>
            <a:r>
              <a:rPr lang="en-IN" sz="2000" b="1" u="sng" dirty="0">
                <a:solidFill>
                  <a:srgbClr val="002060"/>
                </a:solidFill>
                <a:latin typeface="+mn-lt"/>
                <a:cs typeface="+mn-cs"/>
              </a:rPr>
              <a:t>Properties of  Capacitor:</a:t>
            </a:r>
          </a:p>
          <a:p>
            <a:pPr fontAlgn="auto">
              <a:spcBef>
                <a:spcPts val="0"/>
              </a:spcBef>
              <a:spcAft>
                <a:spcPts val="0"/>
              </a:spcAft>
              <a:defRPr/>
            </a:pPr>
            <a:endParaRPr lang="en-IN" sz="2000" b="1" u="sng" dirty="0">
              <a:solidFill>
                <a:srgbClr val="002060"/>
              </a:solidFill>
              <a:latin typeface="+mn-lt"/>
              <a:cs typeface="+mn-cs"/>
            </a:endParaRPr>
          </a:p>
          <a:p>
            <a:pPr marL="342900" indent="-342900" fontAlgn="auto">
              <a:spcBef>
                <a:spcPts val="0"/>
              </a:spcBef>
              <a:spcAft>
                <a:spcPts val="0"/>
              </a:spcAft>
              <a:buFontTx/>
              <a:buAutoNum type="arabicParenR"/>
              <a:defRPr/>
            </a:pPr>
            <a:r>
              <a:rPr lang="en-IN" dirty="0">
                <a:latin typeface="+mn-lt"/>
                <a:cs typeface="+mn-cs"/>
              </a:rPr>
              <a:t>D.C  Voltage across  a capacitor is not changing with time, the current through the capacitor is zero. </a:t>
            </a:r>
          </a:p>
          <a:p>
            <a:pPr marL="342900" indent="-342900" fontAlgn="auto">
              <a:spcBef>
                <a:spcPts val="0"/>
              </a:spcBef>
              <a:spcAft>
                <a:spcPts val="0"/>
              </a:spcAft>
              <a:defRPr/>
            </a:pPr>
            <a:r>
              <a:rPr lang="en-IN" dirty="0">
                <a:solidFill>
                  <a:srgbClr val="FF0000"/>
                </a:solidFill>
                <a:latin typeface="+mn-lt"/>
                <a:cs typeface="+mn-cs"/>
              </a:rPr>
              <a:t>Thus  a capacitor acts like a open circuit to DC</a:t>
            </a:r>
          </a:p>
          <a:p>
            <a:pPr marL="342900" indent="-342900" fontAlgn="auto">
              <a:spcBef>
                <a:spcPts val="0"/>
              </a:spcBef>
              <a:spcAft>
                <a:spcPts val="0"/>
              </a:spcAft>
              <a:defRPr/>
            </a:pPr>
            <a:r>
              <a:rPr lang="en-IN" dirty="0">
                <a:latin typeface="+mn-lt"/>
                <a:cs typeface="+mn-cs"/>
              </a:rPr>
              <a:t>However, if a battery (dc voltage) is connected across a capacitor, the capacitor charges</a:t>
            </a: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r>
              <a:rPr lang="en-IN" dirty="0">
                <a:latin typeface="+mn-lt"/>
                <a:cs typeface="+mn-cs"/>
              </a:rPr>
              <a:t>2)  The capacitor resists an abrupt change in the voltage across it. </a:t>
            </a:r>
          </a:p>
          <a:p>
            <a:pPr marL="342900" indent="-342900" fontAlgn="auto">
              <a:spcBef>
                <a:spcPts val="0"/>
              </a:spcBef>
              <a:spcAft>
                <a:spcPts val="0"/>
              </a:spcAft>
              <a:defRPr/>
            </a:pPr>
            <a:r>
              <a:rPr lang="en-IN" dirty="0">
                <a:solidFill>
                  <a:srgbClr val="FF0000"/>
                </a:solidFill>
                <a:latin typeface="+mn-lt"/>
                <a:cs typeface="+mn-cs"/>
              </a:rPr>
              <a:t>The voltage across the capacitor cannot change directly.</a:t>
            </a:r>
          </a:p>
          <a:p>
            <a:pPr marL="342900" indent="-342900" fontAlgn="auto">
              <a:spcBef>
                <a:spcPts val="0"/>
              </a:spcBef>
              <a:spcAft>
                <a:spcPts val="0"/>
              </a:spcAft>
              <a:defRPr/>
            </a:pPr>
            <a:endParaRPr lang="en-IN" dirty="0">
              <a:solidFill>
                <a:srgbClr val="FF0000"/>
              </a:solidFill>
              <a:latin typeface="+mn-lt"/>
              <a:cs typeface="+mn-cs"/>
            </a:endParaRPr>
          </a:p>
          <a:p>
            <a:pPr marL="342900" indent="-342900" fontAlgn="auto">
              <a:spcBef>
                <a:spcPts val="0"/>
              </a:spcBef>
              <a:spcAft>
                <a:spcPts val="0"/>
              </a:spcAft>
              <a:defRPr/>
            </a:pPr>
            <a:r>
              <a:rPr lang="en-IN" dirty="0">
                <a:latin typeface="+mn-lt"/>
                <a:cs typeface="+mn-cs"/>
              </a:rPr>
              <a:t>3) The ideal  capacitor does not dissipate energy. </a:t>
            </a:r>
          </a:p>
          <a:p>
            <a:pPr marL="342900" indent="-342900" fontAlgn="auto">
              <a:spcBef>
                <a:spcPts val="0"/>
              </a:spcBef>
              <a:spcAft>
                <a:spcPts val="0"/>
              </a:spcAft>
              <a:defRPr/>
            </a:pPr>
            <a:r>
              <a:rPr lang="en-IN" dirty="0">
                <a:latin typeface="+mn-lt"/>
                <a:cs typeface="+mn-cs"/>
              </a:rPr>
              <a:t>The capacitor takes the power from the circuit when stores the energy and delivers power to the circuit when returning previously stored energy.  </a:t>
            </a:r>
          </a:p>
          <a:p>
            <a:pPr marL="342900" indent="-342900" fontAlgn="auto">
              <a:spcBef>
                <a:spcPts val="0"/>
              </a:spcBef>
              <a:spcAft>
                <a:spcPts val="0"/>
              </a:spcAft>
              <a:defRPr/>
            </a:pPr>
            <a:endParaRPr lang="en-IN" dirty="0">
              <a:latin typeface="+mn-lt"/>
              <a:cs typeface="+mn-cs"/>
            </a:endParaRPr>
          </a:p>
          <a:p>
            <a:pPr marL="342900" indent="-342900" fontAlgn="auto">
              <a:spcBef>
                <a:spcPts val="0"/>
              </a:spcBef>
              <a:spcAft>
                <a:spcPts val="0"/>
              </a:spcAft>
              <a:defRPr/>
            </a:pPr>
            <a:r>
              <a:rPr lang="en-IN" dirty="0">
                <a:latin typeface="+mn-lt"/>
                <a:cs typeface="+mn-cs"/>
              </a:rPr>
              <a:t>4) A practical, non-ideal capacitor has a parallel-model leakage resistance.  The leakage resistance may be as high as 100M</a:t>
            </a:r>
            <a:r>
              <a:rPr lang="el-GR" dirty="0">
                <a:latin typeface="+mn-lt"/>
                <a:cs typeface="+mn-cs"/>
              </a:rPr>
              <a:t>Ω</a:t>
            </a:r>
            <a:r>
              <a:rPr lang="en-IN" dirty="0">
                <a:latin typeface="+mn-lt"/>
                <a:cs typeface="+mn-cs"/>
              </a:rPr>
              <a:t> and can be neglected  for most practical applications.  </a:t>
            </a:r>
            <a:endParaRPr lang="en-US" dirty="0">
              <a:latin typeface="+mn-lt"/>
              <a:cs typeface="+mn-cs"/>
            </a:endParaRPr>
          </a:p>
        </p:txBody>
      </p:sp>
      <p:pic>
        <p:nvPicPr>
          <p:cNvPr id="35843" name="Picture 2"/>
          <p:cNvPicPr>
            <a:picLocks noChangeAspect="1" noChangeArrowheads="1"/>
          </p:cNvPicPr>
          <p:nvPr/>
        </p:nvPicPr>
        <p:blipFill>
          <a:blip r:embed="rId2" cstate="print"/>
          <a:srcRect/>
          <a:stretch>
            <a:fillRect/>
          </a:stretch>
        </p:blipFill>
        <p:spPr bwMode="auto">
          <a:xfrm>
            <a:off x="1676400" y="4953000"/>
            <a:ext cx="2133600" cy="1352550"/>
          </a:xfrm>
          <a:prstGeom prst="rect">
            <a:avLst/>
          </a:prstGeom>
          <a:noFill/>
          <a:ln w="9525">
            <a:noFill/>
            <a:miter lim="800000"/>
            <a:headEnd/>
            <a:tailEnd/>
          </a:ln>
        </p:spPr>
      </p:pic>
      <p:sp>
        <p:nvSpPr>
          <p:cNvPr id="35844" name="TextBox 5"/>
          <p:cNvSpPr txBox="1">
            <a:spLocks noChangeArrowheads="1"/>
          </p:cNvSpPr>
          <p:nvPr/>
        </p:nvSpPr>
        <p:spPr bwMode="auto">
          <a:xfrm>
            <a:off x="4768850" y="5297488"/>
            <a:ext cx="2012950" cy="646112"/>
          </a:xfrm>
          <a:prstGeom prst="rect">
            <a:avLst/>
          </a:prstGeom>
          <a:noFill/>
          <a:ln w="9525">
            <a:noFill/>
            <a:miter lim="800000"/>
            <a:headEnd/>
            <a:tailEnd/>
          </a:ln>
        </p:spPr>
        <p:txBody>
          <a:bodyPr wrap="none">
            <a:spAutoFit/>
          </a:bodyPr>
          <a:lstStyle/>
          <a:p>
            <a:r>
              <a:rPr lang="en-IN">
                <a:latin typeface="Perpetua" pitchFamily="18" charset="0"/>
              </a:rPr>
              <a:t>Circuit model for the </a:t>
            </a:r>
          </a:p>
          <a:p>
            <a:r>
              <a:rPr lang="en-IN">
                <a:latin typeface="Perpetua" pitchFamily="18" charset="0"/>
              </a:rPr>
              <a:t>practical capacitor</a:t>
            </a:r>
            <a:endParaRPr lang="en-US">
              <a:latin typeface="Perpetua" pitchFamily="18" charset="0"/>
            </a:endParaRPr>
          </a:p>
        </p:txBody>
      </p:sp>
      <p:sp>
        <p:nvSpPr>
          <p:cNvPr id="7" name="Right Arrow 6"/>
          <p:cNvSpPr/>
          <p:nvPr/>
        </p:nvSpPr>
        <p:spPr>
          <a:xfrm>
            <a:off x="4267200" y="5486400"/>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846" name="Footer Placeholder 7"/>
          <p:cNvSpPr>
            <a:spLocks noGrp="1"/>
          </p:cNvSpPr>
          <p:nvPr>
            <p:ph type="ftr" sz="quarter" idx="11"/>
          </p:nvPr>
        </p:nvSpPr>
        <p:spPr bwMode="auto">
          <a:xfrm>
            <a:off x="914400" y="6329363"/>
            <a:ext cx="5514975"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881063" y="309563"/>
          <a:ext cx="7413625" cy="6286500"/>
        </p:xfrm>
        <a:graphic>
          <a:graphicData uri="http://schemas.openxmlformats.org/presentationml/2006/ole">
            <p:oleObj spid="_x0000_s26626" name="Document" r:id="rId4" imgW="5933486" imgH="5035143" progId="Word.Document.12">
              <p:embed/>
            </p:oleObj>
          </a:graphicData>
        </a:graphic>
      </p:graphicFrame>
      <p:sp>
        <p:nvSpPr>
          <p:cNvPr id="11267" name="Footer Placeholder 2"/>
          <p:cNvSpPr>
            <a:spLocks noGrp="1"/>
          </p:cNvSpPr>
          <p:nvPr>
            <p:ph type="ftr" sz="quarter" idx="11"/>
          </p:nvPr>
        </p:nvSpPr>
        <p:spPr bwMode="auto">
          <a:xfrm>
            <a:off x="914400" y="6172200"/>
            <a:ext cx="5586413"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500" y="214313"/>
            <a:ext cx="3411538" cy="461962"/>
          </a:xfrm>
          <a:prstGeom prst="rect">
            <a:avLst/>
          </a:prstGeom>
          <a:solidFill>
            <a:schemeClr val="bg1">
              <a:lumMod val="95000"/>
            </a:schemeClr>
          </a:solidFill>
          <a:ln>
            <a:solidFill>
              <a:schemeClr val="accent1"/>
            </a:solidFill>
          </a:ln>
        </p:spPr>
        <p:txBody>
          <a:bodyPr wrap="none">
            <a:spAutoFit/>
          </a:bodyPr>
          <a:lstStyle/>
          <a:p>
            <a:pPr fontAlgn="auto">
              <a:spcBef>
                <a:spcPts val="0"/>
              </a:spcBef>
              <a:spcAft>
                <a:spcPts val="0"/>
              </a:spcAft>
              <a:defRPr/>
            </a:pPr>
            <a:r>
              <a:rPr lang="en-IN" sz="2400" b="1" dirty="0">
                <a:solidFill>
                  <a:srgbClr val="FF0000"/>
                </a:solidFill>
                <a:latin typeface="+mn-lt"/>
                <a:cs typeface="+mn-cs"/>
              </a:rPr>
              <a:t>Branch, Nodes and loops</a:t>
            </a:r>
            <a:endParaRPr lang="en-US" sz="2400" b="1" dirty="0">
              <a:solidFill>
                <a:srgbClr val="FF0000"/>
              </a:solidFill>
              <a:latin typeface="+mn-lt"/>
              <a:cs typeface="+mn-cs"/>
            </a:endParaRPr>
          </a:p>
        </p:txBody>
      </p:sp>
      <p:pic>
        <p:nvPicPr>
          <p:cNvPr id="36867" name="Picture 2"/>
          <p:cNvPicPr>
            <a:picLocks noChangeAspect="1" noChangeArrowheads="1"/>
          </p:cNvPicPr>
          <p:nvPr/>
        </p:nvPicPr>
        <p:blipFill>
          <a:blip r:embed="rId2" cstate="print"/>
          <a:srcRect/>
          <a:stretch>
            <a:fillRect/>
          </a:stretch>
        </p:blipFill>
        <p:spPr bwMode="auto">
          <a:xfrm>
            <a:off x="5151438" y="1357313"/>
            <a:ext cx="3992562" cy="2071687"/>
          </a:xfrm>
          <a:prstGeom prst="rect">
            <a:avLst/>
          </a:prstGeom>
          <a:noFill/>
          <a:ln w="9525">
            <a:noFill/>
            <a:miter lim="800000"/>
            <a:headEnd/>
            <a:tailEnd/>
          </a:ln>
        </p:spPr>
      </p:pic>
      <p:sp>
        <p:nvSpPr>
          <p:cNvPr id="36868" name="TextBox 5"/>
          <p:cNvSpPr txBox="1">
            <a:spLocks noChangeArrowheads="1"/>
          </p:cNvSpPr>
          <p:nvPr/>
        </p:nvSpPr>
        <p:spPr bwMode="auto">
          <a:xfrm>
            <a:off x="357188" y="1214438"/>
            <a:ext cx="4786312" cy="2954337"/>
          </a:xfrm>
          <a:prstGeom prst="rect">
            <a:avLst/>
          </a:prstGeom>
          <a:noFill/>
          <a:ln w="9525">
            <a:noFill/>
            <a:miter lim="800000"/>
            <a:headEnd/>
            <a:tailEnd/>
          </a:ln>
        </p:spPr>
        <p:txBody>
          <a:bodyPr>
            <a:spAutoFit/>
          </a:bodyPr>
          <a:lstStyle/>
          <a:p>
            <a:r>
              <a:rPr lang="en-IN" b="1">
                <a:solidFill>
                  <a:srgbClr val="FF0000"/>
                </a:solidFill>
                <a:latin typeface="Perpetua" pitchFamily="18" charset="0"/>
              </a:rPr>
              <a:t>Branch (b): </a:t>
            </a:r>
            <a:r>
              <a:rPr lang="en-IN">
                <a:latin typeface="Perpetua" pitchFamily="18" charset="0"/>
              </a:rPr>
              <a:t>A branch represents a single element such as a  voltage source or a resistor. In other words, a branch  represents a two-terminal element.</a:t>
            </a:r>
          </a:p>
          <a:p>
            <a:endParaRPr lang="en-IN">
              <a:latin typeface="Perpetua" pitchFamily="18" charset="0"/>
            </a:endParaRPr>
          </a:p>
          <a:p>
            <a:r>
              <a:rPr lang="en-IN" b="1">
                <a:solidFill>
                  <a:srgbClr val="FF0000"/>
                </a:solidFill>
                <a:latin typeface="Perpetua" pitchFamily="18" charset="0"/>
              </a:rPr>
              <a:t>Node (n):  </a:t>
            </a:r>
            <a:r>
              <a:rPr lang="en-IN">
                <a:latin typeface="Perpetua" pitchFamily="18" charset="0"/>
              </a:rPr>
              <a:t>A node is the point of connection between two or </a:t>
            </a:r>
            <a:r>
              <a:rPr lang="en-IN" b="1">
                <a:solidFill>
                  <a:srgbClr val="FF0000"/>
                </a:solidFill>
                <a:latin typeface="Perpetua" pitchFamily="18" charset="0"/>
              </a:rPr>
              <a:t> </a:t>
            </a:r>
            <a:r>
              <a:rPr lang="en-IN">
                <a:latin typeface="Perpetua" pitchFamily="18" charset="0"/>
              </a:rPr>
              <a:t>more branches.</a:t>
            </a:r>
          </a:p>
          <a:p>
            <a:endParaRPr lang="en-IN">
              <a:latin typeface="Perpetua" pitchFamily="18" charset="0"/>
            </a:endParaRPr>
          </a:p>
          <a:p>
            <a:r>
              <a:rPr lang="en-IN" b="1">
                <a:solidFill>
                  <a:srgbClr val="FF0000"/>
                </a:solidFill>
                <a:latin typeface="Perpetua" pitchFamily="18" charset="0"/>
              </a:rPr>
              <a:t>mesh (l): </a:t>
            </a:r>
            <a:r>
              <a:rPr lang="en-IN">
                <a:latin typeface="Perpetua" pitchFamily="18" charset="0"/>
              </a:rPr>
              <a:t>A mesh is a closed path in a circuit.</a:t>
            </a:r>
          </a:p>
          <a:p>
            <a:endParaRPr lang="en-IN">
              <a:latin typeface="Perpetua" pitchFamily="18" charset="0"/>
            </a:endParaRPr>
          </a:p>
          <a:p>
            <a:r>
              <a:rPr lang="en-IN" sz="2400">
                <a:latin typeface="Perpetua" pitchFamily="18" charset="0"/>
              </a:rPr>
              <a:t>                         b = m + n -1</a:t>
            </a:r>
            <a:endParaRPr lang="en-US" sz="2400">
              <a:latin typeface="Perpetua" pitchFamily="18" charset="0"/>
            </a:endParaRPr>
          </a:p>
        </p:txBody>
      </p:sp>
      <p:pic>
        <p:nvPicPr>
          <p:cNvPr id="36869" name="Picture 2"/>
          <p:cNvPicPr>
            <a:picLocks noChangeAspect="1" noChangeArrowheads="1"/>
          </p:cNvPicPr>
          <p:nvPr/>
        </p:nvPicPr>
        <p:blipFill>
          <a:blip r:embed="rId3" cstate="print"/>
          <a:srcRect/>
          <a:stretch>
            <a:fillRect/>
          </a:stretch>
        </p:blipFill>
        <p:spPr bwMode="auto">
          <a:xfrm>
            <a:off x="428625" y="4214813"/>
            <a:ext cx="5484813" cy="2143125"/>
          </a:xfrm>
          <a:prstGeom prst="rect">
            <a:avLst/>
          </a:prstGeom>
          <a:noFill/>
          <a:ln w="9525">
            <a:noFill/>
            <a:miter lim="800000"/>
            <a:headEnd/>
            <a:tailEnd/>
          </a:ln>
        </p:spPr>
      </p:pic>
      <p:sp>
        <p:nvSpPr>
          <p:cNvPr id="36870" name="Footer Placeholder 6"/>
          <p:cNvSpPr>
            <a:spLocks noGrp="1"/>
          </p:cNvSpPr>
          <p:nvPr>
            <p:ph type="ftr" sz="quarter" idx="11"/>
          </p:nvPr>
        </p:nvSpPr>
        <p:spPr bwMode="auto">
          <a:xfrm>
            <a:off x="914400" y="6172200"/>
            <a:ext cx="5086350"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4"/>
          <p:cNvSpPr txBox="1">
            <a:spLocks noChangeArrowheads="1"/>
          </p:cNvSpPr>
          <p:nvPr/>
        </p:nvSpPr>
        <p:spPr bwMode="auto">
          <a:xfrm>
            <a:off x="428625" y="2357438"/>
            <a:ext cx="8012113" cy="1754187"/>
          </a:xfrm>
          <a:prstGeom prst="rect">
            <a:avLst/>
          </a:prstGeom>
          <a:solidFill>
            <a:schemeClr val="bg1">
              <a:lumMod val="95000"/>
            </a:schemeClr>
          </a:solidFill>
          <a:ln w="9525">
            <a:solidFill>
              <a:schemeClr val="accent1"/>
            </a:solidFill>
            <a:miter lim="800000"/>
            <a:headEnd/>
            <a:tailEnd/>
          </a:ln>
        </p:spPr>
        <p:txBody>
          <a:bodyPr wrap="none">
            <a:spAutoFit/>
          </a:bodyPr>
          <a:lstStyle/>
          <a:p>
            <a:pPr>
              <a:defRPr/>
            </a:pPr>
            <a:r>
              <a:rPr lang="en-IN" b="1" dirty="0">
                <a:solidFill>
                  <a:srgbClr val="FF0000"/>
                </a:solidFill>
                <a:latin typeface="Perpetua" pitchFamily="18" charset="0"/>
              </a:rPr>
              <a:t>Note: </a:t>
            </a:r>
          </a:p>
          <a:p>
            <a:pPr>
              <a:defRPr/>
            </a:pPr>
            <a:r>
              <a:rPr lang="en-IN" dirty="0">
                <a:latin typeface="Perpetua" pitchFamily="18" charset="0"/>
              </a:rPr>
              <a:t> 1. If two are more elements are connected in series if they exclusively share a single node and </a:t>
            </a:r>
          </a:p>
          <a:p>
            <a:pPr>
              <a:defRPr/>
            </a:pPr>
            <a:r>
              <a:rPr lang="en-IN" dirty="0">
                <a:latin typeface="Perpetua" pitchFamily="18" charset="0"/>
              </a:rPr>
              <a:t> consequently carry the same current.</a:t>
            </a:r>
          </a:p>
          <a:p>
            <a:pPr>
              <a:defRPr/>
            </a:pPr>
            <a:endParaRPr lang="en-IN" dirty="0">
              <a:latin typeface="Perpetua" pitchFamily="18" charset="0"/>
            </a:endParaRPr>
          </a:p>
          <a:p>
            <a:pPr>
              <a:defRPr/>
            </a:pPr>
            <a:r>
              <a:rPr lang="en-IN" dirty="0">
                <a:latin typeface="Perpetua" pitchFamily="18" charset="0"/>
              </a:rPr>
              <a:t>2. Two or more elements are in parallel if they are connected to the same two nodes  and </a:t>
            </a:r>
          </a:p>
          <a:p>
            <a:pPr>
              <a:defRPr/>
            </a:pPr>
            <a:r>
              <a:rPr lang="en-IN" dirty="0">
                <a:latin typeface="Perpetua" pitchFamily="18" charset="0"/>
              </a:rPr>
              <a:t> consequently have the same voltage across them. </a:t>
            </a:r>
            <a:endParaRPr lang="en-US" dirty="0">
              <a:latin typeface="Perpetua" pitchFamily="18" charset="0"/>
            </a:endParaRPr>
          </a:p>
        </p:txBody>
      </p:sp>
      <p:pic>
        <p:nvPicPr>
          <p:cNvPr id="37891" name="Picture 4"/>
          <p:cNvPicPr>
            <a:picLocks noChangeAspect="1" noChangeArrowheads="1"/>
          </p:cNvPicPr>
          <p:nvPr/>
        </p:nvPicPr>
        <p:blipFill>
          <a:blip r:embed="rId2" cstate="print"/>
          <a:srcRect/>
          <a:stretch>
            <a:fillRect/>
          </a:stretch>
        </p:blipFill>
        <p:spPr bwMode="auto">
          <a:xfrm>
            <a:off x="571500" y="571500"/>
            <a:ext cx="4046538" cy="1571625"/>
          </a:xfrm>
          <a:prstGeom prst="rect">
            <a:avLst/>
          </a:prstGeom>
          <a:noFill/>
          <a:ln w="9525">
            <a:noFill/>
            <a:miter lim="800000"/>
            <a:headEnd/>
            <a:tailEnd/>
          </a:ln>
        </p:spPr>
      </p:pic>
      <p:pic>
        <p:nvPicPr>
          <p:cNvPr id="37892" name="Picture 5"/>
          <p:cNvPicPr>
            <a:picLocks noChangeAspect="1" noChangeArrowheads="1"/>
          </p:cNvPicPr>
          <p:nvPr/>
        </p:nvPicPr>
        <p:blipFill>
          <a:blip r:embed="rId3" cstate="print"/>
          <a:srcRect/>
          <a:stretch>
            <a:fillRect/>
          </a:stretch>
        </p:blipFill>
        <p:spPr bwMode="auto">
          <a:xfrm>
            <a:off x="4643438" y="571500"/>
            <a:ext cx="3760787" cy="1714500"/>
          </a:xfrm>
          <a:prstGeom prst="rect">
            <a:avLst/>
          </a:prstGeom>
          <a:noFill/>
          <a:ln w="9525">
            <a:noFill/>
            <a:miter lim="800000"/>
            <a:headEnd/>
            <a:tailEnd/>
          </a:ln>
        </p:spPr>
      </p:pic>
      <p:sp>
        <p:nvSpPr>
          <p:cNvPr id="37893" name="Footer Placeholder 5"/>
          <p:cNvSpPr>
            <a:spLocks noGrp="1"/>
          </p:cNvSpPr>
          <p:nvPr>
            <p:ph type="ftr" sz="quarter" idx="11"/>
          </p:nvPr>
        </p:nvSpPr>
        <p:spPr bwMode="auto">
          <a:xfrm>
            <a:off x="914400" y="6172200"/>
            <a:ext cx="5729288"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pic>
        <p:nvPicPr>
          <p:cNvPr id="37894" name="Picture 4"/>
          <p:cNvPicPr>
            <a:picLocks noChangeAspect="1" noChangeArrowheads="1"/>
          </p:cNvPicPr>
          <p:nvPr/>
        </p:nvPicPr>
        <p:blipFill>
          <a:blip r:embed="rId4" cstate="print"/>
          <a:srcRect/>
          <a:stretch>
            <a:fillRect/>
          </a:stretch>
        </p:blipFill>
        <p:spPr bwMode="auto">
          <a:xfrm>
            <a:off x="5410200" y="4391025"/>
            <a:ext cx="3349625" cy="1752600"/>
          </a:xfrm>
          <a:prstGeom prst="rect">
            <a:avLst/>
          </a:prstGeom>
          <a:noFill/>
          <a:ln w="9525">
            <a:noFill/>
            <a:miter lim="800000"/>
            <a:headEnd/>
            <a:tailEnd/>
          </a:ln>
        </p:spPr>
      </p:pic>
      <p:sp>
        <p:nvSpPr>
          <p:cNvPr id="37895" name="TextBox 6"/>
          <p:cNvSpPr txBox="1">
            <a:spLocks noChangeArrowheads="1"/>
          </p:cNvSpPr>
          <p:nvPr/>
        </p:nvSpPr>
        <p:spPr bwMode="auto">
          <a:xfrm>
            <a:off x="1285875" y="4919663"/>
            <a:ext cx="3786188" cy="646112"/>
          </a:xfrm>
          <a:prstGeom prst="rect">
            <a:avLst/>
          </a:prstGeom>
          <a:noFill/>
          <a:ln w="9525">
            <a:noFill/>
            <a:miter lim="800000"/>
            <a:headEnd/>
            <a:tailEnd/>
          </a:ln>
        </p:spPr>
        <p:txBody>
          <a:bodyPr>
            <a:spAutoFit/>
          </a:bodyPr>
          <a:lstStyle/>
          <a:p>
            <a:r>
              <a:rPr lang="en-IN">
                <a:latin typeface="Perpetua" pitchFamily="18" charset="0"/>
              </a:rPr>
              <a:t>Find the power in each element and also comment on power of each element</a:t>
            </a:r>
            <a:endParaRPr lang="en-US">
              <a:latin typeface="Perpetua" pitchFamily="18" charset="0"/>
            </a:endParaRPr>
          </a:p>
        </p:txBody>
      </p:sp>
      <p:sp>
        <p:nvSpPr>
          <p:cNvPr id="10" name="Right Arrow 9"/>
          <p:cNvSpPr/>
          <p:nvPr/>
        </p:nvSpPr>
        <p:spPr>
          <a:xfrm>
            <a:off x="4929188" y="5205413"/>
            <a:ext cx="500062" cy="214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304800" y="2090738"/>
          <a:ext cx="8534400" cy="2633662"/>
        </p:xfrm>
        <a:graphic>
          <a:graphicData uri="http://schemas.openxmlformats.org/presentationml/2006/ole">
            <p:oleObj spid="_x0000_s27650" name="Document" r:id="rId4" imgW="5933486" imgH="1833285" progId="Word.Document.12">
              <p:embed/>
            </p:oleObj>
          </a:graphicData>
        </a:graphic>
      </p:graphicFrame>
      <p:sp>
        <p:nvSpPr>
          <p:cNvPr id="12291" name="Footer Placeholder 2"/>
          <p:cNvSpPr>
            <a:spLocks noGrp="1"/>
          </p:cNvSpPr>
          <p:nvPr>
            <p:ph type="ftr" sz="quarter" idx="11"/>
          </p:nvPr>
        </p:nvSpPr>
        <p:spPr bwMode="auto">
          <a:xfrm>
            <a:off x="914400" y="6172200"/>
            <a:ext cx="5157788"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3"/>
          <p:cNvGraphicFramePr>
            <a:graphicFrameLocks noChangeAspect="1"/>
          </p:cNvGraphicFramePr>
          <p:nvPr/>
        </p:nvGraphicFramePr>
        <p:xfrm>
          <a:off x="915988" y="228600"/>
          <a:ext cx="7085012" cy="6629400"/>
        </p:xfrm>
        <a:graphic>
          <a:graphicData uri="http://schemas.openxmlformats.org/presentationml/2006/ole">
            <p:oleObj spid="_x0000_s28674" name="Document" r:id="rId4" imgW="5933486" imgH="5557087" progId="Word.Document.12">
              <p:embed/>
            </p:oleObj>
          </a:graphicData>
        </a:graphic>
      </p:graphicFrame>
      <p:pic>
        <p:nvPicPr>
          <p:cNvPr id="13315" name="Picture 3"/>
          <p:cNvPicPr>
            <a:picLocks noChangeAspect="1" noChangeArrowheads="1"/>
          </p:cNvPicPr>
          <p:nvPr/>
        </p:nvPicPr>
        <p:blipFill>
          <a:blip r:embed="rId5" cstate="print"/>
          <a:srcRect/>
          <a:stretch>
            <a:fillRect/>
          </a:stretch>
        </p:blipFill>
        <p:spPr bwMode="auto">
          <a:xfrm>
            <a:off x="6429375" y="2286000"/>
            <a:ext cx="1347788" cy="928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1143000" y="152400"/>
          <a:ext cx="6718300" cy="6419850"/>
        </p:xfrm>
        <a:graphic>
          <a:graphicData uri="http://schemas.openxmlformats.org/presentationml/2006/ole">
            <p:oleObj spid="_x0000_s29698" name="Document" r:id="rId4" imgW="5933486" imgH="5930728" progId="Word.Document.12">
              <p:embed/>
            </p:oleObj>
          </a:graphicData>
        </a:graphic>
      </p:graphicFrame>
      <p:pic>
        <p:nvPicPr>
          <p:cNvPr id="14339" name="Picture 3"/>
          <p:cNvPicPr>
            <a:picLocks noChangeAspect="1" noChangeArrowheads="1"/>
          </p:cNvPicPr>
          <p:nvPr/>
        </p:nvPicPr>
        <p:blipFill>
          <a:blip r:embed="rId5" cstate="print"/>
          <a:srcRect/>
          <a:stretch>
            <a:fillRect/>
          </a:stretch>
        </p:blipFill>
        <p:spPr bwMode="auto">
          <a:xfrm>
            <a:off x="6357938" y="2071688"/>
            <a:ext cx="1431925" cy="1000125"/>
          </a:xfrm>
          <a:prstGeom prst="rect">
            <a:avLst/>
          </a:prstGeom>
          <a:noFill/>
          <a:ln w="9525">
            <a:noFill/>
            <a:miter lim="800000"/>
            <a:headEnd/>
            <a:tailEnd/>
          </a:ln>
        </p:spPr>
      </p:pic>
      <p:sp>
        <p:nvSpPr>
          <p:cNvPr id="14340" name="Footer Placeholder 3"/>
          <p:cNvSpPr>
            <a:spLocks noGrp="1"/>
          </p:cNvSpPr>
          <p:nvPr>
            <p:ph type="ftr" sz="quarter" idx="11"/>
          </p:nvPr>
        </p:nvSpPr>
        <p:spPr bwMode="auto">
          <a:xfrm>
            <a:off x="914400" y="6329363"/>
            <a:ext cx="5372100"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Box 4"/>
          <p:cNvSpPr txBox="1">
            <a:spLocks noChangeArrowheads="1"/>
          </p:cNvSpPr>
          <p:nvPr/>
        </p:nvSpPr>
        <p:spPr bwMode="auto">
          <a:xfrm>
            <a:off x="3581400" y="304800"/>
            <a:ext cx="1419225" cy="461963"/>
          </a:xfrm>
          <a:prstGeom prst="rect">
            <a:avLst/>
          </a:prstGeom>
          <a:solidFill>
            <a:schemeClr val="accent1"/>
          </a:solidFill>
          <a:ln w="9525">
            <a:noFill/>
            <a:miter lim="800000"/>
            <a:headEnd/>
            <a:tailEnd/>
          </a:ln>
        </p:spPr>
        <p:txBody>
          <a:bodyPr wrap="none">
            <a:spAutoFit/>
          </a:bodyPr>
          <a:lstStyle/>
          <a:p>
            <a:pPr algn="ctr"/>
            <a:r>
              <a:rPr lang="en-IN" sz="2400" b="1">
                <a:solidFill>
                  <a:schemeClr val="bg1"/>
                </a:solidFill>
                <a:latin typeface="Perpetua" pitchFamily="18" charset="0"/>
              </a:rPr>
              <a:t>Summary</a:t>
            </a:r>
            <a:endParaRPr lang="en-US" sz="2400" b="1">
              <a:solidFill>
                <a:schemeClr val="bg1"/>
              </a:solidFill>
              <a:latin typeface="Perpetua" pitchFamily="18" charset="0"/>
            </a:endParaRPr>
          </a:p>
        </p:txBody>
      </p:sp>
      <p:sp>
        <p:nvSpPr>
          <p:cNvPr id="15366" name="TextBox 5"/>
          <p:cNvSpPr txBox="1">
            <a:spLocks noChangeArrowheads="1"/>
          </p:cNvSpPr>
          <p:nvPr/>
        </p:nvSpPr>
        <p:spPr bwMode="auto">
          <a:xfrm>
            <a:off x="228600" y="914400"/>
            <a:ext cx="8534400" cy="5354638"/>
          </a:xfrm>
          <a:prstGeom prst="rect">
            <a:avLst/>
          </a:prstGeom>
          <a:noFill/>
          <a:ln w="9525">
            <a:noFill/>
            <a:miter lim="800000"/>
            <a:headEnd/>
            <a:tailEnd/>
          </a:ln>
        </p:spPr>
        <p:txBody>
          <a:bodyPr>
            <a:spAutoFit/>
          </a:bodyPr>
          <a:lstStyle/>
          <a:p>
            <a:pPr marL="342900" indent="-342900">
              <a:buFontTx/>
              <a:buAutoNum type="arabicPeriod"/>
            </a:pPr>
            <a:r>
              <a:rPr lang="en-IN">
                <a:latin typeface="Perpetua" pitchFamily="18" charset="0"/>
              </a:rPr>
              <a:t>An electric circuit consists of electrical elements connected together.</a:t>
            </a:r>
          </a:p>
          <a:p>
            <a:pPr marL="342900" indent="-342900">
              <a:buFontTx/>
              <a:buAutoNum type="arabicPeriod"/>
            </a:pPr>
            <a:r>
              <a:rPr lang="en-IN">
                <a:latin typeface="Perpetua" pitchFamily="18" charset="0"/>
              </a:rPr>
              <a:t>The international System of units (SI) is the international measurement language, which enables engineers to communicate their results. From six principal units, the units of other physical quantities can be derived.</a:t>
            </a:r>
          </a:p>
          <a:p>
            <a:pPr marL="342900" indent="-342900">
              <a:buFontTx/>
              <a:buAutoNum type="arabicPeriod"/>
            </a:pPr>
            <a:r>
              <a:rPr lang="en-IN">
                <a:latin typeface="Perpetua" pitchFamily="18" charset="0"/>
              </a:rPr>
              <a:t>Current is the rate of charge flow.</a:t>
            </a:r>
          </a:p>
          <a:p>
            <a:pPr marL="342900" indent="-342900">
              <a:buFontTx/>
              <a:buAutoNum type="arabicPeriod"/>
            </a:pPr>
            <a:endParaRPr lang="en-IN">
              <a:latin typeface="Perpetua" pitchFamily="18" charset="0"/>
            </a:endParaRPr>
          </a:p>
          <a:p>
            <a:pPr marL="342900" indent="-342900">
              <a:buFontTx/>
              <a:buAutoNum type="arabicPeriod"/>
            </a:pPr>
            <a:r>
              <a:rPr lang="en-IN">
                <a:latin typeface="Perpetua" pitchFamily="18" charset="0"/>
              </a:rPr>
              <a:t>Voltage is the energy required to move 1C of charge through an element.</a:t>
            </a:r>
          </a:p>
          <a:p>
            <a:pPr marL="342900" indent="-342900">
              <a:buFontTx/>
              <a:buAutoNum type="arabicPeriod"/>
            </a:pPr>
            <a:endParaRPr lang="en-IN">
              <a:latin typeface="Perpetua" pitchFamily="18" charset="0"/>
            </a:endParaRPr>
          </a:p>
          <a:p>
            <a:pPr marL="342900" indent="-342900">
              <a:buFontTx/>
              <a:buAutoNum type="arabicPeriod"/>
            </a:pPr>
            <a:r>
              <a:rPr lang="en-IN">
                <a:latin typeface="Perpetua" pitchFamily="18" charset="0"/>
              </a:rPr>
              <a:t>Power is the energy supplied or absorbed per unit time. It is also the product of voltage and current.</a:t>
            </a:r>
          </a:p>
          <a:p>
            <a:pPr marL="342900" indent="-342900">
              <a:buFontTx/>
              <a:buAutoNum type="arabicPeriod"/>
            </a:pPr>
            <a:endParaRPr lang="en-IN">
              <a:latin typeface="Perpetua" pitchFamily="18" charset="0"/>
            </a:endParaRPr>
          </a:p>
          <a:p>
            <a:pPr marL="342900" indent="-342900">
              <a:buFontTx/>
              <a:buAutoNum type="arabicPeriod"/>
            </a:pPr>
            <a:r>
              <a:rPr lang="en-IN">
                <a:latin typeface="Perpetua" pitchFamily="18" charset="0"/>
              </a:rPr>
              <a:t>According to passive sign convention, power assumes a positive sign when the current enters the positive polarity of the voltage across an element.</a:t>
            </a:r>
          </a:p>
          <a:p>
            <a:pPr marL="342900" indent="-342900">
              <a:buFontTx/>
              <a:buAutoNum type="arabicPeriod"/>
            </a:pPr>
            <a:r>
              <a:rPr lang="en-IN">
                <a:latin typeface="Perpetua" pitchFamily="18" charset="0"/>
              </a:rPr>
              <a:t>An ideal voltage source produces a specific potential difference across its terminals regardless of what is connected to it. An ideal current source produces a specific current through its terminal regardless of what is connected to it.</a:t>
            </a:r>
          </a:p>
          <a:p>
            <a:pPr marL="342900" indent="-342900">
              <a:buFontTx/>
              <a:buAutoNum type="arabicPeriod"/>
            </a:pPr>
            <a:r>
              <a:rPr lang="en-IN">
                <a:latin typeface="Perpetua" pitchFamily="18" charset="0"/>
              </a:rPr>
              <a:t>Voltage and current sources can be dependent or independent. A dependent source is one whose value depends on some other circuit variable.</a:t>
            </a:r>
          </a:p>
          <a:p>
            <a:pPr marL="342900" indent="-342900">
              <a:buFontTx/>
              <a:buAutoNum type="arabicPeriod"/>
            </a:pPr>
            <a:r>
              <a:rPr lang="en-IN">
                <a:latin typeface="Perpetua" pitchFamily="18" charset="0"/>
              </a:rPr>
              <a:t>Two areas of application of the concepts covered in this tutorial electricity billing procedure. </a:t>
            </a:r>
          </a:p>
        </p:txBody>
      </p:sp>
      <p:graphicFrame>
        <p:nvGraphicFramePr>
          <p:cNvPr id="15362" name="Object 2"/>
          <p:cNvGraphicFramePr>
            <a:graphicFrameLocks noChangeAspect="1"/>
          </p:cNvGraphicFramePr>
          <p:nvPr/>
        </p:nvGraphicFramePr>
        <p:xfrm>
          <a:off x="4191000" y="1905000"/>
          <a:ext cx="609600" cy="555625"/>
        </p:xfrm>
        <a:graphic>
          <a:graphicData uri="http://schemas.openxmlformats.org/presentationml/2006/ole">
            <p:oleObj spid="_x0000_s30722" name="Equation" r:id="rId3" imgW="431613" imgH="393529" progId="">
              <p:embed/>
            </p:oleObj>
          </a:graphicData>
        </a:graphic>
      </p:graphicFrame>
      <p:graphicFrame>
        <p:nvGraphicFramePr>
          <p:cNvPr id="15363" name="Object 3"/>
          <p:cNvGraphicFramePr>
            <a:graphicFrameLocks noChangeAspect="1"/>
          </p:cNvGraphicFramePr>
          <p:nvPr/>
        </p:nvGraphicFramePr>
        <p:xfrm>
          <a:off x="7010400" y="2362200"/>
          <a:ext cx="654050" cy="533400"/>
        </p:xfrm>
        <a:graphic>
          <a:graphicData uri="http://schemas.openxmlformats.org/presentationml/2006/ole">
            <p:oleObj spid="_x0000_s30723" name="Equation" r:id="rId4" imgW="508000" imgH="419100" progId="">
              <p:embed/>
            </p:oleObj>
          </a:graphicData>
        </a:graphic>
      </p:graphicFrame>
      <p:graphicFrame>
        <p:nvGraphicFramePr>
          <p:cNvPr id="15364" name="Object 4"/>
          <p:cNvGraphicFramePr>
            <a:graphicFrameLocks noChangeAspect="1"/>
          </p:cNvGraphicFramePr>
          <p:nvPr/>
        </p:nvGraphicFramePr>
        <p:xfrm>
          <a:off x="4876800" y="3429000"/>
          <a:ext cx="2057400" cy="582613"/>
        </p:xfrm>
        <a:graphic>
          <a:graphicData uri="http://schemas.openxmlformats.org/presentationml/2006/ole">
            <p:oleObj spid="_x0000_s30724" name="Equation" r:id="rId5" imgW="1511300" imgH="431800" progId="">
              <p:embed/>
            </p:oleObj>
          </a:graphicData>
        </a:graphic>
      </p:graphicFrame>
      <p:sp>
        <p:nvSpPr>
          <p:cNvPr id="15367" name="Footer Placeholder 6"/>
          <p:cNvSpPr>
            <a:spLocks noGrp="1"/>
          </p:cNvSpPr>
          <p:nvPr>
            <p:ph type="ftr" sz="quarter" idx="11"/>
          </p:nvPr>
        </p:nvSpPr>
        <p:spPr bwMode="auto">
          <a:xfrm>
            <a:off x="914400" y="6257925"/>
            <a:ext cx="4872038"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3"/>
          <p:cNvSpPr txBox="1">
            <a:spLocks noChangeArrowheads="1"/>
          </p:cNvSpPr>
          <p:nvPr/>
        </p:nvSpPr>
        <p:spPr bwMode="auto">
          <a:xfrm>
            <a:off x="3714750" y="214313"/>
            <a:ext cx="1419225" cy="461962"/>
          </a:xfrm>
          <a:prstGeom prst="rect">
            <a:avLst/>
          </a:prstGeom>
          <a:solidFill>
            <a:schemeClr val="accent1"/>
          </a:solidFill>
          <a:ln w="9525">
            <a:noFill/>
            <a:miter lim="800000"/>
            <a:headEnd/>
            <a:tailEnd/>
          </a:ln>
        </p:spPr>
        <p:txBody>
          <a:bodyPr wrap="none">
            <a:spAutoFit/>
          </a:bodyPr>
          <a:lstStyle/>
          <a:p>
            <a:r>
              <a:rPr lang="en-IN" sz="2400" b="1">
                <a:solidFill>
                  <a:schemeClr val="bg1"/>
                </a:solidFill>
                <a:latin typeface="Perpetua" pitchFamily="18" charset="0"/>
              </a:rPr>
              <a:t>Summary</a:t>
            </a:r>
            <a:endParaRPr lang="en-US" sz="2400" b="1">
              <a:solidFill>
                <a:schemeClr val="bg1"/>
              </a:solidFill>
              <a:latin typeface="Perpetua" pitchFamily="18" charset="0"/>
            </a:endParaRPr>
          </a:p>
        </p:txBody>
      </p:sp>
      <p:sp>
        <p:nvSpPr>
          <p:cNvPr id="38915" name="TextBox 6"/>
          <p:cNvSpPr txBox="1">
            <a:spLocks noChangeArrowheads="1"/>
          </p:cNvSpPr>
          <p:nvPr/>
        </p:nvSpPr>
        <p:spPr bwMode="auto">
          <a:xfrm>
            <a:off x="357188" y="1000125"/>
            <a:ext cx="8501062" cy="5354638"/>
          </a:xfrm>
          <a:prstGeom prst="rect">
            <a:avLst/>
          </a:prstGeom>
          <a:noFill/>
          <a:ln w="9525">
            <a:noFill/>
            <a:miter lim="800000"/>
            <a:headEnd/>
            <a:tailEnd/>
          </a:ln>
        </p:spPr>
        <p:txBody>
          <a:bodyPr>
            <a:spAutoFit/>
          </a:bodyPr>
          <a:lstStyle/>
          <a:p>
            <a:pPr marL="342900" indent="-342900">
              <a:buFont typeface="Franklin Gothic Book" pitchFamily="34" charset="0"/>
              <a:buAutoNum type="arabicPeriod" startAt="10"/>
            </a:pPr>
            <a:r>
              <a:rPr lang="en-IN">
                <a:latin typeface="Perpetua" pitchFamily="18" charset="0"/>
              </a:rPr>
              <a:t>A resistor is a passive element in which the voltage v across it is directly proportional to the current I through it.</a:t>
            </a:r>
          </a:p>
          <a:p>
            <a:pPr marL="342900" indent="-342900">
              <a:buFont typeface="Franklin Gothic Book" pitchFamily="34" charset="0"/>
              <a:buAutoNum type="arabicPeriod" startAt="10"/>
            </a:pPr>
            <a:r>
              <a:rPr lang="en-IN">
                <a:latin typeface="Perpetua" pitchFamily="18" charset="0"/>
              </a:rPr>
              <a:t>A short circuit is a resistor with zero resistance (R=0). An open circuit is a resistor with infinite   of its resistance ( R=infinity)</a:t>
            </a:r>
          </a:p>
          <a:p>
            <a:pPr marL="342900" indent="-342900">
              <a:buFont typeface="Franklin Gothic Book" pitchFamily="34" charset="0"/>
              <a:buAutoNum type="arabicPeriod" startAt="10"/>
            </a:pPr>
            <a:r>
              <a:rPr lang="en-IN">
                <a:latin typeface="Perpetua" pitchFamily="18" charset="0"/>
              </a:rPr>
              <a:t>The conductance G of a resistor is the reciprocal of  its  resistance</a:t>
            </a:r>
          </a:p>
          <a:p>
            <a:pPr marL="342900" indent="-342900">
              <a:buFont typeface="Franklin Gothic Book" pitchFamily="34" charset="0"/>
              <a:buAutoNum type="arabicPeriod" startAt="10"/>
            </a:pPr>
            <a:r>
              <a:rPr lang="en-IN">
                <a:latin typeface="Perpetua" pitchFamily="18" charset="0"/>
              </a:rPr>
              <a:t>The voltage across an inductor is directly proportional to the time rate change of the current through it.  V = L di/dt.</a:t>
            </a:r>
          </a:p>
          <a:p>
            <a:pPr marL="342900" indent="-342900">
              <a:buFont typeface="Franklin Gothic Book" pitchFamily="34" charset="0"/>
              <a:buAutoNum type="arabicPeriod" startAt="10"/>
            </a:pPr>
            <a:r>
              <a:rPr lang="en-IN">
                <a:latin typeface="Perpetua" pitchFamily="18" charset="0"/>
              </a:rPr>
              <a:t>Energy stored in the inductor is (1/2) Li</a:t>
            </a:r>
            <a:r>
              <a:rPr lang="en-IN" baseline="30000">
                <a:latin typeface="Perpetua" pitchFamily="18" charset="0"/>
              </a:rPr>
              <a:t>2</a:t>
            </a:r>
          </a:p>
          <a:p>
            <a:pPr marL="342900" indent="-342900">
              <a:buFont typeface="Franklin Gothic Book" pitchFamily="34" charset="0"/>
              <a:buAutoNum type="arabicPeriod" startAt="10"/>
            </a:pPr>
            <a:r>
              <a:rPr lang="en-IN">
                <a:latin typeface="Perpetua" pitchFamily="18" charset="0"/>
              </a:rPr>
              <a:t>The current through a capacitor is directly proportional to the time rate change of the voltage across it.  I = C dV/dt.</a:t>
            </a:r>
          </a:p>
          <a:p>
            <a:pPr marL="342900" indent="-342900">
              <a:buFont typeface="Franklin Gothic Book" pitchFamily="34" charset="0"/>
              <a:buAutoNum type="arabicPeriod" startAt="10"/>
            </a:pPr>
            <a:r>
              <a:rPr lang="en-IN">
                <a:latin typeface="Perpetua" pitchFamily="18" charset="0"/>
              </a:rPr>
              <a:t>Energy stored in the inductor is (1/2) LCV</a:t>
            </a:r>
            <a:r>
              <a:rPr lang="en-IN" baseline="30000">
                <a:latin typeface="Perpetua" pitchFamily="18" charset="0"/>
              </a:rPr>
              <a:t>2</a:t>
            </a:r>
            <a:endParaRPr lang="en-IN">
              <a:latin typeface="Perpetua" pitchFamily="18" charset="0"/>
            </a:endParaRPr>
          </a:p>
          <a:p>
            <a:pPr marL="342900" indent="-342900">
              <a:buFont typeface="Franklin Gothic Book" pitchFamily="34" charset="0"/>
              <a:buAutoNum type="arabicPeriod" startAt="10"/>
            </a:pPr>
            <a:r>
              <a:rPr lang="en-IN">
                <a:latin typeface="Perpetua" pitchFamily="18" charset="0"/>
              </a:rPr>
              <a:t>No.of  branches b= l + n -1.</a:t>
            </a:r>
          </a:p>
          <a:p>
            <a:pPr marL="342900" indent="-342900">
              <a:buFont typeface="Franklin Gothic Book" pitchFamily="34" charset="0"/>
              <a:buAutoNum type="arabicPeriod" startAt="10"/>
            </a:pPr>
            <a:r>
              <a:rPr lang="en-IN">
                <a:latin typeface="Perpetua" pitchFamily="18" charset="0"/>
              </a:rPr>
              <a:t>When the elements are in series, the same current flows through them (i1 = i2).</a:t>
            </a:r>
          </a:p>
          <a:p>
            <a:pPr marL="342900" indent="-342900">
              <a:buFont typeface="Franklin Gothic Book" pitchFamily="34" charset="0"/>
              <a:buAutoNum type="arabicPeriod" startAt="10"/>
            </a:pPr>
            <a:r>
              <a:rPr lang="en-IN">
                <a:latin typeface="Perpetua" pitchFamily="18" charset="0"/>
              </a:rPr>
              <a:t>When  elements are in parallel, the voltage across them are equal (V1 = V2)   </a:t>
            </a:r>
          </a:p>
          <a:p>
            <a:pPr marL="342900" indent="-342900">
              <a:buFont typeface="Franklin Gothic Book" pitchFamily="34" charset="0"/>
              <a:buAutoNum type="arabicPeriod" startAt="10"/>
            </a:pPr>
            <a:r>
              <a:rPr lang="en-IN">
                <a:latin typeface="Perpetua" pitchFamily="18" charset="0"/>
              </a:rPr>
              <a:t>Kirchhoff’s current law (KCL)  states that the current at any node algebraically sum to zero.  In other wards some of the currents entering a node equals the sum of currents leaving the node.</a:t>
            </a:r>
          </a:p>
          <a:p>
            <a:pPr marL="342900" indent="-342900">
              <a:buFont typeface="Franklin Gothic Book" pitchFamily="34" charset="0"/>
              <a:buAutoNum type="arabicPeriod" startAt="10"/>
            </a:pPr>
            <a:r>
              <a:rPr lang="en-IN">
                <a:latin typeface="Perpetua" pitchFamily="18" charset="0"/>
              </a:rPr>
              <a:t>Kirchhoff’s voltage law (KVL) states that the voltages around a closed path algebraically sum to zero. In other words, the sum of the voltage rises equals to the sum of the voltage drops. </a:t>
            </a:r>
          </a:p>
          <a:p>
            <a:pPr marL="342900" indent="-342900">
              <a:buFontTx/>
              <a:buAutoNum type="arabicPeriod" startAt="10"/>
            </a:pPr>
            <a:endParaRPr lang="en-US">
              <a:latin typeface="Perpetua" pitchFamily="18" charset="0"/>
            </a:endParaRPr>
          </a:p>
        </p:txBody>
      </p:sp>
      <p:sp>
        <p:nvSpPr>
          <p:cNvPr id="38916" name="Footer Placeholder 4"/>
          <p:cNvSpPr>
            <a:spLocks noGrp="1"/>
          </p:cNvSpPr>
          <p:nvPr>
            <p:ph type="ftr" sz="quarter" idx="11"/>
          </p:nvPr>
        </p:nvSpPr>
        <p:spPr bwMode="auto">
          <a:xfrm>
            <a:off x="914400" y="6172200"/>
            <a:ext cx="5443538" cy="457200"/>
          </a:xfrm>
          <a:noFill/>
          <a:ln>
            <a:miter lim="800000"/>
            <a:headEnd/>
            <a:tailEnd/>
          </a:ln>
        </p:spPr>
        <p:txBody>
          <a:bodyPr vert="horz" wrap="square" lIns="91440" tIns="45720" rIns="91440" bIns="45720" numCol="1" compatLnSpc="1">
            <a:prstTxWarp prst="textNoShape">
              <a:avLst/>
            </a:prstTxWarp>
          </a:bodyPr>
          <a:lstStyle/>
          <a:p>
            <a:r>
              <a:rPr lang="sv-SE" smtClean="0"/>
              <a:t>K. Sateesh Kumar, Asst.Prof, SRMIST, Kattankulathur</a:t>
            </a:r>
            <a:endParaRPr lang="en-US"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Distributed Generation of Electricity and its Environmental Impacts | Energy  and the Environment | US EPA"/>
          <p:cNvPicPr>
            <a:picLocks noChangeAspect="1" noChangeArrowheads="1"/>
          </p:cNvPicPr>
          <p:nvPr/>
        </p:nvPicPr>
        <p:blipFill>
          <a:blip r:embed="rId2" cstate="print"/>
          <a:srcRect/>
          <a:stretch>
            <a:fillRect/>
          </a:stretch>
        </p:blipFill>
        <p:spPr bwMode="auto">
          <a:xfrm>
            <a:off x="928661" y="214290"/>
            <a:ext cx="7530405" cy="4000528"/>
          </a:xfrm>
          <a:prstGeom prst="rect">
            <a:avLst/>
          </a:prstGeom>
          <a:solidFill>
            <a:schemeClr val="bg1">
              <a:lumMod val="85000"/>
            </a:schemeClr>
          </a:solidFill>
        </p:spPr>
      </p:pic>
      <p:pic>
        <p:nvPicPr>
          <p:cNvPr id="10" name="Picture 2" descr="Overview of Electrical Power System Network | Electrical Article"/>
          <p:cNvPicPr>
            <a:picLocks noChangeAspect="1" noChangeArrowheads="1"/>
          </p:cNvPicPr>
          <p:nvPr/>
        </p:nvPicPr>
        <p:blipFill>
          <a:blip r:embed="rId3" cstate="print"/>
          <a:srcRect t="18713" b="18908"/>
          <a:stretch>
            <a:fillRect/>
          </a:stretch>
        </p:blipFill>
        <p:spPr bwMode="auto">
          <a:xfrm>
            <a:off x="1071538" y="4143380"/>
            <a:ext cx="6929486" cy="2336438"/>
          </a:xfrm>
          <a:prstGeom prst="rect">
            <a:avLst/>
          </a:prstGeom>
          <a:noFill/>
        </p:spPr>
      </p:pic>
      <p:sp>
        <p:nvSpPr>
          <p:cNvPr id="11" name="Oval 10"/>
          <p:cNvSpPr/>
          <p:nvPr/>
        </p:nvSpPr>
        <p:spPr>
          <a:xfrm>
            <a:off x="1328755" y="5240395"/>
            <a:ext cx="1671609" cy="9032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000364" y="4643446"/>
            <a:ext cx="2066689" cy="120433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000760" y="4286256"/>
            <a:ext cx="1762764" cy="180649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57158" y="214290"/>
            <a:ext cx="3571900" cy="461665"/>
          </a:xfrm>
          <a:prstGeom prst="rect">
            <a:avLst/>
          </a:prstGeom>
          <a:solidFill>
            <a:schemeClr val="bg1">
              <a:lumMod val="95000"/>
            </a:schemeClr>
          </a:solidFill>
          <a:ln>
            <a:solidFill>
              <a:srgbClr val="C00000"/>
            </a:solidFill>
          </a:ln>
        </p:spPr>
        <p:txBody>
          <a:bodyPr wrap="square" rtlCol="0">
            <a:spAutoFit/>
          </a:bodyPr>
          <a:lstStyle/>
          <a:p>
            <a:pPr algn="ctr"/>
            <a:r>
              <a:rPr lang="en-IN" sz="2400" b="1" dirty="0" smtClean="0"/>
              <a:t>Power System Network</a:t>
            </a:r>
            <a:endParaRPr lang="en-US" sz="2400"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eaLnBrk="1" hangingPunct="1"/>
            <a:r>
              <a:rPr lang="en-IN" altLang="en-US" sz="3000" b="1">
                <a:solidFill>
                  <a:schemeClr val="bg1"/>
                </a:solidFill>
                <a:latin typeface="Times New Roman" pitchFamily="18" charset="0"/>
                <a:cs typeface="Times New Roman" pitchFamily="18" charset="0"/>
              </a:rPr>
              <a:t>Tutorial - 02</a:t>
            </a:r>
          </a:p>
        </p:txBody>
      </p:sp>
      <p:sp>
        <p:nvSpPr>
          <p:cNvPr id="8195" name="Rectangle 4"/>
          <p:cNvSpPr>
            <a:spLocks noChangeArrowheads="1"/>
          </p:cNvSpPr>
          <p:nvPr/>
        </p:nvSpPr>
        <p:spPr bwMode="auto">
          <a:xfrm>
            <a:off x="500063" y="1643063"/>
            <a:ext cx="8429625" cy="1662112"/>
          </a:xfrm>
          <a:prstGeom prst="rect">
            <a:avLst/>
          </a:prstGeom>
          <a:noFill/>
          <a:ln w="9525">
            <a:noFill/>
            <a:miter lim="800000"/>
            <a:headEnd/>
            <a:tailEnd/>
          </a:ln>
        </p:spPr>
        <p:txBody>
          <a:bodyPr>
            <a:spAutoFit/>
          </a:bodyPr>
          <a:lstStyle/>
          <a:p>
            <a:pPr algn="ctr" eaLnBrk="1" hangingPunct="1">
              <a:lnSpc>
                <a:spcPct val="150000"/>
              </a:lnSpc>
            </a:pPr>
            <a:r>
              <a:rPr lang="en-IN" altLang="en-US" sz="3400" b="1">
                <a:latin typeface="Times New Roman" pitchFamily="18" charset="0"/>
                <a:cs typeface="Times New Roman" pitchFamily="18" charset="0"/>
              </a:rPr>
              <a:t>DC circuits with resistance</a:t>
            </a:r>
          </a:p>
          <a:p>
            <a:pPr algn="ctr" eaLnBrk="1" hangingPunct="1">
              <a:lnSpc>
                <a:spcPct val="150000"/>
              </a:lnSpc>
            </a:pPr>
            <a:r>
              <a:rPr lang="en-IN" altLang="en-US" sz="3400" b="1">
                <a:latin typeface="Times New Roman" pitchFamily="18" charset="0"/>
                <a:cs typeface="Times New Roman" pitchFamily="18" charset="0"/>
              </a:rPr>
              <a:t> problems based on KVL and KCL</a:t>
            </a:r>
            <a:endParaRPr lang="en-US" altLang="en-US" sz="3400" b="1">
              <a:latin typeface="Times New Roman" pitchFamily="18" charset="0"/>
              <a:cs typeface="Times New Roman" pitchFamily="18" charset="0"/>
            </a:endParaRPr>
          </a:p>
        </p:txBody>
      </p:sp>
      <p:sp>
        <p:nvSpPr>
          <p:cNvPr id="30724" name="Footer Placeholder 5"/>
          <p:cNvSpPr>
            <a:spLocks noGrp="1"/>
          </p:cNvSpPr>
          <p:nvPr>
            <p:ph type="ftr" sz="quarter" idx="11"/>
          </p:nvPr>
        </p:nvSpPr>
        <p:spPr bwMode="auto">
          <a:xfrm>
            <a:off x="914400" y="6172200"/>
            <a:ext cx="4729163" cy="457200"/>
          </a:xfrm>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ChangeAspect="1"/>
          </p:cNvGraphicFramePr>
          <p:nvPr/>
        </p:nvGraphicFramePr>
        <p:xfrm>
          <a:off x="762000" y="122238"/>
          <a:ext cx="7299325" cy="7056437"/>
        </p:xfrm>
        <a:graphic>
          <a:graphicData uri="http://schemas.openxmlformats.org/presentationml/2006/ole">
            <p:oleObj spid="_x0000_s31746" name="Document" r:id="rId4" imgW="6241382" imgH="6053787" progId="Word.Document.12">
              <p:embed/>
            </p:oleObj>
          </a:graphicData>
        </a:graphic>
      </p:graphicFrame>
      <p:sp>
        <p:nvSpPr>
          <p:cNvPr id="9219" name="TextBox 2"/>
          <p:cNvSpPr txBox="1">
            <a:spLocks noChangeArrowheads="1"/>
          </p:cNvSpPr>
          <p:nvPr/>
        </p:nvSpPr>
        <p:spPr bwMode="auto">
          <a:xfrm>
            <a:off x="6353175" y="214313"/>
            <a:ext cx="1933575" cy="461962"/>
          </a:xfrm>
          <a:prstGeom prst="rect">
            <a:avLst/>
          </a:prstGeom>
          <a:noFill/>
          <a:ln w="9525">
            <a:noFill/>
            <a:miter lim="800000"/>
            <a:headEnd/>
            <a:tailEnd/>
          </a:ln>
        </p:spPr>
        <p:txBody>
          <a:bodyPr wrap="none">
            <a:spAutoFit/>
          </a:bodyPr>
          <a:lstStyle/>
          <a:p>
            <a:pPr eaLnBrk="1" hangingPunct="1"/>
            <a:r>
              <a:rPr lang="en-IN" altLang="en-US" sz="2400" b="1" u="sng">
                <a:solidFill>
                  <a:srgbClr val="FF0000"/>
                </a:solidFill>
                <a:latin typeface="Perpetua" pitchFamily="18" charset="0"/>
              </a:rPr>
              <a:t>Series Circuit</a:t>
            </a:r>
            <a:endParaRPr lang="en-US" altLang="en-US" sz="2400" b="1" u="sng">
              <a:solidFill>
                <a:srgbClr val="FF0000"/>
              </a:solidFill>
              <a:latin typeface="Perpetua" pitchFamily="18" charset="0"/>
            </a:endParaRPr>
          </a:p>
        </p:txBody>
      </p:sp>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3"/>
          <p:cNvGraphicFramePr>
            <a:graphicFrameLocks noChangeAspect="1"/>
          </p:cNvGraphicFramePr>
          <p:nvPr/>
        </p:nvGraphicFramePr>
        <p:xfrm>
          <a:off x="304800" y="231775"/>
          <a:ext cx="8577263" cy="6313488"/>
        </p:xfrm>
        <a:graphic>
          <a:graphicData uri="http://schemas.openxmlformats.org/presentationml/2006/ole">
            <p:oleObj spid="_x0000_s32770" name="Document" r:id="rId4" imgW="5933486" imgH="4690300"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798513" y="323850"/>
          <a:ext cx="7140575" cy="6677025"/>
        </p:xfrm>
        <a:graphic>
          <a:graphicData uri="http://schemas.openxmlformats.org/presentationml/2006/ole">
            <p:oleObj spid="_x0000_s33794" name="Document" r:id="rId3" imgW="5942845" imgH="5555648"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1060450" y="76200"/>
          <a:ext cx="6940550" cy="6477000"/>
        </p:xfrm>
        <a:graphic>
          <a:graphicData uri="http://schemas.openxmlformats.org/presentationml/2006/ole">
            <p:oleObj spid="_x0000_s34818" name="Document" r:id="rId4" imgW="5933486" imgH="5543049"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160338" y="1219200"/>
          <a:ext cx="8678862" cy="4572000"/>
        </p:xfrm>
        <a:graphic>
          <a:graphicData uri="http://schemas.openxmlformats.org/presentationml/2006/ole">
            <p:oleObj spid="_x0000_s35842" name="Document" r:id="rId4" imgW="5933486" imgH="3131666"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nvGraphicFramePr>
        <p:xfrm>
          <a:off x="1103313" y="188913"/>
          <a:ext cx="6691312" cy="6719887"/>
        </p:xfrm>
        <a:graphic>
          <a:graphicData uri="http://schemas.openxmlformats.org/presentationml/2006/ole">
            <p:oleObj spid="_x0000_s36866" name="Document" r:id="rId4" imgW="5942845" imgH="5971403"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152400" y="381000"/>
          <a:ext cx="8839200" cy="6051550"/>
        </p:xfrm>
        <a:graphic>
          <a:graphicData uri="http://schemas.openxmlformats.org/presentationml/2006/ole">
            <p:oleObj spid="_x0000_s37890" name="Document" r:id="rId4" imgW="5940848" imgH="4067343"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nvGraphicFramePr>
        <p:xfrm>
          <a:off x="593725" y="228600"/>
          <a:ext cx="8093075" cy="6511925"/>
        </p:xfrm>
        <a:graphic>
          <a:graphicData uri="http://schemas.openxmlformats.org/presentationml/2006/ole">
            <p:oleObj spid="_x0000_s38914" name="Document" r:id="rId4" imgW="5940848" imgH="4780444"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nvGraphicFramePr>
        <p:xfrm>
          <a:off x="415925" y="214313"/>
          <a:ext cx="8347075" cy="6643687"/>
        </p:xfrm>
        <a:graphic>
          <a:graphicData uri="http://schemas.openxmlformats.org/presentationml/2006/ole">
            <p:oleObj spid="_x0000_s39938" name="Document" r:id="rId4" imgW="5940848" imgH="4727087"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usehold Appliances: Useful Home Appliances List With Pictures - 7 E S L"/>
          <p:cNvPicPr>
            <a:picLocks noChangeAspect="1" noChangeArrowheads="1"/>
          </p:cNvPicPr>
          <p:nvPr/>
        </p:nvPicPr>
        <p:blipFill>
          <a:blip r:embed="rId2" cstate="print"/>
          <a:srcRect t="4861" b="9722"/>
          <a:stretch>
            <a:fillRect/>
          </a:stretch>
        </p:blipFill>
        <p:spPr bwMode="auto">
          <a:xfrm>
            <a:off x="214314" y="285752"/>
            <a:ext cx="8715404" cy="63579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nvGraphicFramePr>
        <p:xfrm>
          <a:off x="304800" y="914400"/>
          <a:ext cx="8482013" cy="5249863"/>
        </p:xfrm>
        <a:graphic>
          <a:graphicData uri="http://schemas.openxmlformats.org/presentationml/2006/ole">
            <p:oleObj spid="_x0000_s40962" name="Document" r:id="rId4" imgW="5940848" imgH="3676183"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3"/>
          <p:cNvGraphicFramePr>
            <a:graphicFrameLocks noChangeAspect="1"/>
          </p:cNvGraphicFramePr>
          <p:nvPr/>
        </p:nvGraphicFramePr>
        <p:xfrm>
          <a:off x="381000" y="247650"/>
          <a:ext cx="8458200" cy="6457950"/>
        </p:xfrm>
        <a:graphic>
          <a:graphicData uri="http://schemas.openxmlformats.org/presentationml/2006/ole">
            <p:oleObj spid="_x0000_s41986" name="Document" r:id="rId4" imgW="5940848" imgH="4536014"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3"/>
          <p:cNvGraphicFramePr>
            <a:graphicFrameLocks noChangeAspect="1"/>
          </p:cNvGraphicFramePr>
          <p:nvPr/>
        </p:nvGraphicFramePr>
        <p:xfrm>
          <a:off x="381000" y="230188"/>
          <a:ext cx="8383588" cy="6323012"/>
        </p:xfrm>
        <a:graphic>
          <a:graphicData uri="http://schemas.openxmlformats.org/presentationml/2006/ole">
            <p:oleObj spid="_x0000_s43010" name="Document" r:id="rId4" imgW="5940848" imgH="4479773"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p:cNvGraphicFramePr>
            <a:graphicFrameLocks noChangeAspect="1"/>
          </p:cNvGraphicFramePr>
          <p:nvPr/>
        </p:nvGraphicFramePr>
        <p:xfrm>
          <a:off x="760413" y="228600"/>
          <a:ext cx="7697787" cy="6462713"/>
        </p:xfrm>
        <a:graphic>
          <a:graphicData uri="http://schemas.openxmlformats.org/presentationml/2006/ole">
            <p:oleObj spid="_x0000_s44034" name="Document" r:id="rId4" imgW="5940848" imgH="4987741"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3"/>
          <p:cNvGraphicFramePr>
            <a:graphicFrameLocks noChangeAspect="1"/>
          </p:cNvGraphicFramePr>
          <p:nvPr/>
        </p:nvGraphicFramePr>
        <p:xfrm>
          <a:off x="457200" y="228600"/>
          <a:ext cx="8229600" cy="6411913"/>
        </p:xfrm>
        <a:graphic>
          <a:graphicData uri="http://schemas.openxmlformats.org/presentationml/2006/ole">
            <p:oleObj spid="_x0000_s45058" name="Document" r:id="rId4" imgW="6159987" imgH="4799191"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3"/>
          <p:cNvGraphicFramePr>
            <a:graphicFrameLocks noChangeAspect="1"/>
          </p:cNvGraphicFramePr>
          <p:nvPr/>
        </p:nvGraphicFramePr>
        <p:xfrm>
          <a:off x="762000" y="182563"/>
          <a:ext cx="7696200" cy="6559550"/>
        </p:xfrm>
        <a:graphic>
          <a:graphicData uri="http://schemas.openxmlformats.org/presentationml/2006/ole">
            <p:oleObj spid="_x0000_s46082" name="Document" r:id="rId4" imgW="5940848" imgH="5062367"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1341438" y="127000"/>
          <a:ext cx="6262687" cy="6659563"/>
        </p:xfrm>
        <a:graphic>
          <a:graphicData uri="http://schemas.openxmlformats.org/presentationml/2006/ole">
            <p:oleObj spid="_x0000_s47106" name="Document" r:id="rId4" imgW="5931493" imgH="6327419"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4"/>
          <p:cNvGraphicFramePr>
            <a:graphicFrameLocks noChangeAspect="1"/>
          </p:cNvGraphicFramePr>
          <p:nvPr/>
        </p:nvGraphicFramePr>
        <p:xfrm>
          <a:off x="200025" y="757238"/>
          <a:ext cx="8715375" cy="5314950"/>
        </p:xfrm>
        <a:graphic>
          <a:graphicData uri="http://schemas.openxmlformats.org/presentationml/2006/ole">
            <p:oleObj spid="_x0000_s48130" name="Document" r:id="rId4" imgW="5931493" imgH="3624629"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3"/>
          <p:cNvGraphicFramePr>
            <a:graphicFrameLocks noChangeAspect="1"/>
          </p:cNvGraphicFramePr>
          <p:nvPr/>
        </p:nvGraphicFramePr>
        <p:xfrm>
          <a:off x="1143000" y="-76200"/>
          <a:ext cx="7010400" cy="6600825"/>
        </p:xfrm>
        <a:graphic>
          <a:graphicData uri="http://schemas.openxmlformats.org/presentationml/2006/ole">
            <p:oleObj spid="_x0000_s49154" name="Document" r:id="rId4" imgW="5940848" imgH="5593047" progId="Word.Document.12">
              <p:embed/>
            </p:oleObj>
          </a:graphicData>
        </a:graphic>
      </p:graphicFrame>
      <p:sp>
        <p:nvSpPr>
          <p:cNvPr id="3" name="Footer Placeholder 2"/>
          <p:cNvSpPr>
            <a:spLocks noGrp="1"/>
          </p:cNvSpPr>
          <p:nvPr>
            <p:ph type="ftr" sz="quarter" idx="11"/>
          </p:nvPr>
        </p:nvSpPr>
        <p:spPr>
          <a:xfrm>
            <a:off x="4859338" y="6296025"/>
            <a:ext cx="3962400" cy="457200"/>
          </a:xfrm>
        </p:spPr>
        <p:txBody>
          <a:bodyPr/>
          <a:lstStyle/>
          <a:p>
            <a:pPr>
              <a:defRPr/>
            </a:pPr>
            <a:r>
              <a:rPr lang="sv-SE" dirty="0"/>
              <a:t>K. Sateesh Kumar, Asst.Prof, SRMIST, Kattankulathur</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3"/>
          <p:cNvGraphicFramePr>
            <a:graphicFrameLocks noChangeAspect="1"/>
          </p:cNvGraphicFramePr>
          <p:nvPr/>
        </p:nvGraphicFramePr>
        <p:xfrm>
          <a:off x="214313" y="1214438"/>
          <a:ext cx="8775700" cy="4343400"/>
        </p:xfrm>
        <a:graphic>
          <a:graphicData uri="http://schemas.openxmlformats.org/presentationml/2006/ole">
            <p:oleObj spid="_x0000_s50178" name="Document" r:id="rId4" imgW="5940848" imgH="2939288" progId="Word.Document.12">
              <p:embed/>
            </p:oleObj>
          </a:graphicData>
        </a:graphic>
      </p:graphicFrame>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14348" y="1214454"/>
            <a:ext cx="8143932" cy="5214942"/>
          </a:xfrm>
          <a:solidFill>
            <a:schemeClr val="bg1"/>
          </a:solidFill>
          <a:ln>
            <a:solidFill>
              <a:srgbClr val="C00000"/>
            </a:solidFill>
          </a:ln>
        </p:spPr>
        <p:txBody>
          <a:bodyPr>
            <a:normAutofit/>
          </a:bodyPr>
          <a:lstStyle/>
          <a:p>
            <a:r>
              <a:rPr lang="en-IN" dirty="0" smtClean="0"/>
              <a:t>Definitions of electrical quantities and their units</a:t>
            </a:r>
          </a:p>
          <a:p>
            <a:r>
              <a:rPr lang="en-IN" dirty="0" smtClean="0"/>
              <a:t>Understanding the relationship between charge, voltage, current, power and energy</a:t>
            </a:r>
          </a:p>
          <a:p>
            <a:r>
              <a:rPr lang="en-IN" dirty="0" smtClean="0"/>
              <a:t>Acquiring capability to work with sign convention</a:t>
            </a:r>
          </a:p>
          <a:p>
            <a:r>
              <a:rPr lang="en-IN" dirty="0" smtClean="0"/>
              <a:t>Ohm’s laws, Resistor, Inductor and Capacitor</a:t>
            </a:r>
          </a:p>
          <a:p>
            <a:r>
              <a:rPr lang="en-IN" dirty="0" smtClean="0"/>
              <a:t>Kirchhoff’s current law (KCL), Kirchhoff’s voltage law (KVL)</a:t>
            </a:r>
          </a:p>
          <a:p>
            <a:r>
              <a:rPr lang="en-IN" dirty="0" smtClean="0"/>
              <a:t>Basic problem solving on DC and AC circuits</a:t>
            </a:r>
          </a:p>
          <a:p>
            <a:r>
              <a:rPr lang="en-IN" dirty="0" smtClean="0"/>
              <a:t> </a:t>
            </a:r>
            <a:r>
              <a:rPr lang="en-IN" dirty="0" err="1" smtClean="0"/>
              <a:t>Thevenin’s</a:t>
            </a:r>
            <a:r>
              <a:rPr lang="en-IN" dirty="0" smtClean="0"/>
              <a:t>, Norton’s, Super position, Maximum power transfer theorems</a:t>
            </a:r>
          </a:p>
          <a:p>
            <a:r>
              <a:rPr lang="en-IN" dirty="0" smtClean="0"/>
              <a:t>AC circuit analysis and different types of powers</a:t>
            </a:r>
          </a:p>
          <a:p>
            <a:r>
              <a:rPr lang="en-IN" dirty="0" smtClean="0"/>
              <a:t>Magnetic circuits</a:t>
            </a:r>
          </a:p>
          <a:p>
            <a:pPr>
              <a:buNone/>
            </a:pPr>
            <a:endParaRPr lang="en-US" dirty="0"/>
          </a:p>
        </p:txBody>
      </p:sp>
      <p:sp>
        <p:nvSpPr>
          <p:cNvPr id="4" name="TextBox 3"/>
          <p:cNvSpPr txBox="1"/>
          <p:nvPr/>
        </p:nvSpPr>
        <p:spPr>
          <a:xfrm>
            <a:off x="2928926" y="357166"/>
            <a:ext cx="3660874" cy="553998"/>
          </a:xfrm>
          <a:prstGeom prst="rect">
            <a:avLst/>
          </a:prstGeom>
          <a:solidFill>
            <a:schemeClr val="bg1">
              <a:lumMod val="95000"/>
            </a:schemeClr>
          </a:solidFill>
          <a:ln>
            <a:solidFill>
              <a:srgbClr val="C00000"/>
            </a:solidFill>
          </a:ln>
        </p:spPr>
        <p:txBody>
          <a:bodyPr wrap="none" rtlCol="0">
            <a:spAutoFit/>
          </a:bodyPr>
          <a:lstStyle/>
          <a:p>
            <a:r>
              <a:rPr lang="en-IN" sz="3000" b="1" dirty="0" smtClean="0"/>
              <a:t>Goals and Objectives </a:t>
            </a:r>
            <a:endParaRPr lang="en-US" sz="30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Guide to be an Electronic Circuit &amp; Design Engineer: Types of Inductors"/>
          <p:cNvPicPr>
            <a:picLocks noChangeAspect="1" noChangeArrowheads="1"/>
          </p:cNvPicPr>
          <p:nvPr/>
        </p:nvPicPr>
        <p:blipFill>
          <a:blip r:embed="rId2" cstate="print"/>
          <a:srcRect/>
          <a:stretch>
            <a:fillRect/>
          </a:stretch>
        </p:blipFill>
        <p:spPr bwMode="auto">
          <a:xfrm>
            <a:off x="539750" y="549275"/>
            <a:ext cx="5741988" cy="2663825"/>
          </a:xfrm>
          <a:prstGeom prst="rect">
            <a:avLst/>
          </a:prstGeom>
          <a:noFill/>
          <a:ln w="9525">
            <a:noFill/>
            <a:miter lim="800000"/>
            <a:headEnd/>
            <a:tailEnd/>
          </a:ln>
        </p:spPr>
      </p:pic>
      <p:pic>
        <p:nvPicPr>
          <p:cNvPr id="47107" name="Picture 4" descr="Capacitor Circuits: Capacitor in Series, Parallel &amp; AC Circuits"/>
          <p:cNvPicPr>
            <a:picLocks noChangeAspect="1" noChangeArrowheads="1"/>
          </p:cNvPicPr>
          <p:nvPr/>
        </p:nvPicPr>
        <p:blipFill>
          <a:blip r:embed="rId3" cstate="print"/>
          <a:srcRect r="23792"/>
          <a:stretch>
            <a:fillRect/>
          </a:stretch>
        </p:blipFill>
        <p:spPr bwMode="auto">
          <a:xfrm>
            <a:off x="4572000" y="3429000"/>
            <a:ext cx="4106863" cy="3168650"/>
          </a:xfrm>
          <a:prstGeom prst="rect">
            <a:avLst/>
          </a:prstGeom>
          <a:noFill/>
          <a:ln w="9525">
            <a:solidFill>
              <a:srgbClr val="00B050"/>
            </a:solidFill>
            <a:miter lim="800000"/>
            <a:headEnd/>
            <a:tailEnd/>
          </a:ln>
        </p:spPr>
      </p:pic>
      <p:sp>
        <p:nvSpPr>
          <p:cNvPr id="2" name="TextBox 1"/>
          <p:cNvSpPr txBox="1"/>
          <p:nvPr/>
        </p:nvSpPr>
        <p:spPr>
          <a:xfrm>
            <a:off x="6483350" y="1412875"/>
            <a:ext cx="2481263" cy="923925"/>
          </a:xfrm>
          <a:prstGeom prst="rect">
            <a:avLst/>
          </a:prstGeom>
          <a:solidFill>
            <a:schemeClr val="bg1">
              <a:lumMod val="95000"/>
            </a:schemeClr>
          </a:solidFill>
          <a:ln>
            <a:solidFill>
              <a:srgbClr val="C00000"/>
            </a:solidFill>
          </a:ln>
        </p:spPr>
        <p:txBody>
          <a:bodyPr>
            <a:spAutoFit/>
          </a:bodyPr>
          <a:lstStyle/>
          <a:p>
            <a:pPr eaLnBrk="1" hangingPunct="1">
              <a:defRPr/>
            </a:pPr>
            <a:r>
              <a:rPr lang="en-IN" dirty="0">
                <a:latin typeface="Arial" panose="020B0604020202020204" pitchFamily="34" charset="0"/>
                <a:cs typeface="Arial" panose="020B0604020202020204" pitchFamily="34" charset="0"/>
              </a:rPr>
              <a:t>Formulas for Inductor</a:t>
            </a:r>
          </a:p>
          <a:p>
            <a:pPr eaLnBrk="1" hangingPunct="1">
              <a:defRPr/>
            </a:pPr>
            <a:r>
              <a:rPr lang="en-IN" dirty="0">
                <a:latin typeface="Arial" panose="020B0604020202020204" pitchFamily="34" charset="0"/>
                <a:cs typeface="Arial" panose="020B0604020202020204" pitchFamily="34" charset="0"/>
              </a:rPr>
              <a:t>configurations in both   series and parallel</a:t>
            </a:r>
          </a:p>
        </p:txBody>
      </p:sp>
      <p:sp>
        <p:nvSpPr>
          <p:cNvPr id="3" name="TextBox 2"/>
          <p:cNvSpPr txBox="1"/>
          <p:nvPr/>
        </p:nvSpPr>
        <p:spPr>
          <a:xfrm>
            <a:off x="1258888" y="4365625"/>
            <a:ext cx="2736850" cy="922338"/>
          </a:xfrm>
          <a:prstGeom prst="rect">
            <a:avLst/>
          </a:prstGeom>
          <a:solidFill>
            <a:schemeClr val="bg1">
              <a:lumMod val="95000"/>
            </a:schemeClr>
          </a:solidFill>
          <a:ln>
            <a:solidFill>
              <a:srgbClr val="C00000"/>
            </a:solidFill>
          </a:ln>
        </p:spPr>
        <p:txBody>
          <a:bodyPr>
            <a:spAutoFit/>
          </a:bodyPr>
          <a:lstStyle/>
          <a:p>
            <a:pPr eaLnBrk="1" hangingPunct="1">
              <a:defRPr/>
            </a:pPr>
            <a:r>
              <a:rPr lang="en-IN" dirty="0">
                <a:latin typeface="Arial" panose="020B0604020202020204" pitchFamily="34" charset="0"/>
                <a:cs typeface="Arial" panose="020B0604020202020204" pitchFamily="34" charset="0"/>
              </a:rPr>
              <a:t>Formulas for Capacitor</a:t>
            </a:r>
          </a:p>
          <a:p>
            <a:pPr eaLnBrk="1" hangingPunct="1">
              <a:defRPr/>
            </a:pPr>
            <a:r>
              <a:rPr lang="en-IN" dirty="0">
                <a:latin typeface="Arial" panose="020B0604020202020204" pitchFamily="34" charset="0"/>
                <a:cs typeface="Arial" panose="020B0604020202020204" pitchFamily="34" charset="0"/>
              </a:rPr>
              <a:t>configurations in both   series and parallel</a:t>
            </a:r>
          </a:p>
        </p:txBody>
      </p:sp>
      <p:sp>
        <p:nvSpPr>
          <p:cNvPr id="6" name="Footer Placeholder 5"/>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Delta to Star Equivalent Resistance Conversion Formula &amp; Calculator |  Electronic engineering, Electrical engineering books, Electrical engineering"/>
          <p:cNvPicPr>
            <a:picLocks noChangeAspect="1" noChangeArrowheads="1"/>
          </p:cNvPicPr>
          <p:nvPr/>
        </p:nvPicPr>
        <p:blipFill>
          <a:blip r:embed="rId2" cstate="print"/>
          <a:srcRect/>
          <a:stretch>
            <a:fillRect/>
          </a:stretch>
        </p:blipFill>
        <p:spPr bwMode="auto">
          <a:xfrm>
            <a:off x="2085975" y="428625"/>
            <a:ext cx="5557838" cy="542925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Star to Delta (Y to Δ) Equivalent Resistance Calculator"/>
          <p:cNvPicPr>
            <a:picLocks noChangeAspect="1" noChangeArrowheads="1"/>
          </p:cNvPicPr>
          <p:nvPr/>
        </p:nvPicPr>
        <p:blipFill>
          <a:blip r:embed="rId2" cstate="print"/>
          <a:srcRect/>
          <a:stretch>
            <a:fillRect/>
          </a:stretch>
        </p:blipFill>
        <p:spPr bwMode="auto">
          <a:xfrm>
            <a:off x="2000250" y="571500"/>
            <a:ext cx="5730875" cy="5214938"/>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1643063" y="628650"/>
            <a:ext cx="6359525" cy="3086100"/>
          </a:xfrm>
          <a:prstGeom prst="rect">
            <a:avLst/>
          </a:prstGeom>
          <a:noFill/>
          <a:ln w="9525">
            <a:noFill/>
            <a:miter lim="800000"/>
            <a:headEnd/>
            <a:tailEnd/>
          </a:ln>
        </p:spPr>
      </p:pic>
      <p:pic>
        <p:nvPicPr>
          <p:cNvPr id="50179" name="Picture 3"/>
          <p:cNvPicPr>
            <a:picLocks noChangeAspect="1" noChangeArrowheads="1"/>
          </p:cNvPicPr>
          <p:nvPr/>
        </p:nvPicPr>
        <p:blipFill>
          <a:blip r:embed="rId3" cstate="print"/>
          <a:srcRect/>
          <a:stretch>
            <a:fillRect/>
          </a:stretch>
        </p:blipFill>
        <p:spPr bwMode="auto">
          <a:xfrm>
            <a:off x="2214563" y="4071938"/>
            <a:ext cx="5514975" cy="2071687"/>
          </a:xfrm>
          <a:prstGeom prst="rect">
            <a:avLst/>
          </a:prstGeom>
          <a:noFill/>
          <a:ln w="9525">
            <a:noFill/>
            <a:miter lim="800000"/>
            <a:headEnd/>
            <a:tailEnd/>
          </a:ln>
        </p:spPr>
      </p:pic>
      <p:sp>
        <p:nvSpPr>
          <p:cNvPr id="50180" name="TextBox 3"/>
          <p:cNvSpPr txBox="1">
            <a:spLocks noChangeArrowheads="1"/>
          </p:cNvSpPr>
          <p:nvPr/>
        </p:nvSpPr>
        <p:spPr bwMode="auto">
          <a:xfrm>
            <a:off x="714375" y="285750"/>
            <a:ext cx="4105275" cy="369888"/>
          </a:xfrm>
          <a:prstGeom prst="rect">
            <a:avLst/>
          </a:prstGeom>
          <a:noFill/>
          <a:ln w="9525">
            <a:noFill/>
            <a:miter lim="800000"/>
            <a:headEnd/>
            <a:tailEnd/>
          </a:ln>
        </p:spPr>
        <p:txBody>
          <a:bodyPr wrap="none">
            <a:spAutoFit/>
          </a:bodyPr>
          <a:lstStyle/>
          <a:p>
            <a:pPr eaLnBrk="1" hangingPunct="1"/>
            <a:r>
              <a:rPr lang="en-IN" altLang="en-US">
                <a:latin typeface="Perpetua" pitchFamily="18" charset="0"/>
              </a:rPr>
              <a:t>Convert the delta network into equivalent star:</a:t>
            </a:r>
            <a:endParaRPr lang="en-US" altLang="en-US">
              <a:latin typeface="Perpetua" pitchFamily="18" charset="0"/>
            </a:endParaRPr>
          </a:p>
        </p:txBody>
      </p:sp>
      <p:sp>
        <p:nvSpPr>
          <p:cNvPr id="3" name="Footer Placeholder 2"/>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srcRect/>
          <a:stretch>
            <a:fillRect/>
          </a:stretch>
        </p:blipFill>
        <p:spPr bwMode="auto">
          <a:xfrm>
            <a:off x="1928813" y="857250"/>
            <a:ext cx="6224587" cy="2928938"/>
          </a:xfrm>
          <a:prstGeom prst="rect">
            <a:avLst/>
          </a:prstGeom>
          <a:noFill/>
          <a:ln w="9525">
            <a:noFill/>
            <a:miter lim="800000"/>
            <a:headEnd/>
            <a:tailEnd/>
          </a:ln>
        </p:spPr>
      </p:pic>
      <p:pic>
        <p:nvPicPr>
          <p:cNvPr id="51203" name="Picture 3"/>
          <p:cNvPicPr>
            <a:picLocks noChangeAspect="1" noChangeArrowheads="1"/>
          </p:cNvPicPr>
          <p:nvPr/>
        </p:nvPicPr>
        <p:blipFill>
          <a:blip r:embed="rId3" cstate="print"/>
          <a:srcRect/>
          <a:stretch>
            <a:fillRect/>
          </a:stretch>
        </p:blipFill>
        <p:spPr bwMode="auto">
          <a:xfrm>
            <a:off x="2357438" y="3644900"/>
            <a:ext cx="2214562" cy="2471738"/>
          </a:xfrm>
          <a:prstGeom prst="rect">
            <a:avLst/>
          </a:prstGeom>
          <a:noFill/>
          <a:ln w="9525">
            <a:noFill/>
            <a:miter lim="800000"/>
            <a:headEnd/>
            <a:tailEnd/>
          </a:ln>
        </p:spPr>
      </p:pic>
      <p:sp>
        <p:nvSpPr>
          <p:cNvPr id="51204" name="TextBox 3"/>
          <p:cNvSpPr txBox="1">
            <a:spLocks noChangeArrowheads="1"/>
          </p:cNvSpPr>
          <p:nvPr/>
        </p:nvSpPr>
        <p:spPr bwMode="auto">
          <a:xfrm>
            <a:off x="500063" y="411163"/>
            <a:ext cx="4799012" cy="369887"/>
          </a:xfrm>
          <a:prstGeom prst="rect">
            <a:avLst/>
          </a:prstGeom>
          <a:noFill/>
          <a:ln w="9525">
            <a:noFill/>
            <a:miter lim="800000"/>
            <a:headEnd/>
            <a:tailEnd/>
          </a:ln>
        </p:spPr>
        <p:txBody>
          <a:bodyPr wrap="none">
            <a:spAutoFit/>
          </a:bodyPr>
          <a:lstStyle/>
          <a:p>
            <a:pPr eaLnBrk="1" hangingPunct="1"/>
            <a:r>
              <a:rPr lang="en-IN" altLang="en-US" b="1">
                <a:latin typeface="Perpetua" pitchFamily="18" charset="0"/>
              </a:rPr>
              <a:t>Find the equivalent resistance between A and B</a:t>
            </a:r>
            <a:endParaRPr lang="en-US" altLang="en-US" b="1">
              <a:latin typeface="Perpetua" pitchFamily="18" charset="0"/>
            </a:endParaRPr>
          </a:p>
        </p:txBody>
      </p:sp>
      <p:sp>
        <p:nvSpPr>
          <p:cNvPr id="51205" name="TextBox 4"/>
          <p:cNvSpPr txBox="1">
            <a:spLocks noChangeArrowheads="1"/>
          </p:cNvSpPr>
          <p:nvPr/>
        </p:nvSpPr>
        <p:spPr bwMode="auto">
          <a:xfrm>
            <a:off x="5638800" y="5013325"/>
            <a:ext cx="1290638" cy="369888"/>
          </a:xfrm>
          <a:prstGeom prst="rect">
            <a:avLst/>
          </a:prstGeom>
          <a:noFill/>
          <a:ln w="9525">
            <a:noFill/>
            <a:miter lim="800000"/>
            <a:headEnd/>
            <a:tailEnd/>
          </a:ln>
        </p:spPr>
        <p:txBody>
          <a:bodyPr wrap="none">
            <a:spAutoFit/>
          </a:bodyPr>
          <a:lstStyle/>
          <a:p>
            <a:pPr eaLnBrk="1" hangingPunct="1"/>
            <a:r>
              <a:rPr lang="en-IN" altLang="en-US">
                <a:latin typeface="Perpetua" pitchFamily="18" charset="0"/>
              </a:rPr>
              <a:t>R</a:t>
            </a:r>
            <a:r>
              <a:rPr lang="en-IN" altLang="en-US" baseline="-25000">
                <a:latin typeface="Perpetua" pitchFamily="18" charset="0"/>
              </a:rPr>
              <a:t>AB</a:t>
            </a:r>
            <a:r>
              <a:rPr lang="en-IN" altLang="en-US">
                <a:latin typeface="Perpetua" pitchFamily="18" charset="0"/>
              </a:rPr>
              <a:t> = 2.25</a:t>
            </a:r>
            <a:r>
              <a:rPr lang="el-GR" altLang="en-US">
                <a:latin typeface="Cambria" pitchFamily="18" charset="0"/>
              </a:rPr>
              <a:t>Ω</a:t>
            </a:r>
            <a:endParaRPr lang="en-US" altLang="en-US" baseline="-25000">
              <a:latin typeface="Perpetua" pitchFamily="18" charset="0"/>
            </a:endParaRPr>
          </a:p>
        </p:txBody>
      </p:sp>
      <p:sp>
        <p:nvSpPr>
          <p:cNvPr id="3" name="Footer Placeholder 2"/>
          <p:cNvSpPr>
            <a:spLocks noGrp="1"/>
          </p:cNvSpPr>
          <p:nvPr>
            <p:ph type="ftr" sz="quarter" idx="11"/>
          </p:nvPr>
        </p:nvSpPr>
        <p:spPr/>
        <p:txBody>
          <a:bodyPr/>
          <a:lstStyle/>
          <a:p>
            <a:pPr>
              <a:defRPr/>
            </a:pPr>
            <a:r>
              <a:rPr lang="sv-SE" dirty="0"/>
              <a:t>K. Sateesh Kumar, Asst.Prof, SRMIST, Kattankulathur</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3">
            <a:extLst>
              <a:ext uri="{FF2B5EF4-FFF2-40B4-BE49-F238E27FC236}">
                <a16:creationId xmlns:a16="http://schemas.microsoft.com/office/drawing/2014/main" xmlns="" id="{8B897ECD-4B42-4D1C-BAE0-BD244A6EE49E}"/>
              </a:ext>
            </a:extLst>
          </p:cNvPr>
          <p:cNvSpPr txBox="1">
            <a:spLocks noChangeArrowheads="1"/>
          </p:cNvSpPr>
          <p:nvPr/>
        </p:nvSpPr>
        <p:spPr bwMode="auto">
          <a:xfrm>
            <a:off x="1678781" y="428625"/>
            <a:ext cx="6115050" cy="554038"/>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sz="3000" b="1" dirty="0">
                <a:solidFill>
                  <a:schemeClr val="bg1"/>
                </a:solidFill>
                <a:latin typeface="Times New Roman" panose="02020603050405020304" pitchFamily="18" charset="0"/>
                <a:cs typeface="Times New Roman" panose="02020603050405020304" pitchFamily="18" charset="0"/>
              </a:rPr>
              <a:t>Tutorial - </a:t>
            </a:r>
            <a:r>
              <a:rPr lang="en-IN" altLang="en-US" sz="3000" b="1" dirty="0" smtClean="0">
                <a:solidFill>
                  <a:schemeClr val="bg1"/>
                </a:solidFill>
                <a:latin typeface="Times New Roman" panose="02020603050405020304" pitchFamily="18" charset="0"/>
                <a:cs typeface="Times New Roman" panose="02020603050405020304" pitchFamily="18" charset="0"/>
              </a:rPr>
              <a:t>04</a:t>
            </a:r>
            <a:endParaRPr lang="en-IN" altLang="en-US" sz="3000" b="1" dirty="0">
              <a:solidFill>
                <a:schemeClr val="bg1"/>
              </a:solidFill>
              <a:latin typeface="Times New Roman" panose="02020603050405020304" pitchFamily="18" charset="0"/>
              <a:cs typeface="Times New Roman" panose="02020603050405020304" pitchFamily="18" charset="0"/>
            </a:endParaRPr>
          </a:p>
        </p:txBody>
      </p:sp>
      <p:sp>
        <p:nvSpPr>
          <p:cNvPr id="30723" name="Rectangle 4">
            <a:extLst>
              <a:ext uri="{FF2B5EF4-FFF2-40B4-BE49-F238E27FC236}">
                <a16:creationId xmlns:a16="http://schemas.microsoft.com/office/drawing/2014/main" xmlns="" id="{ECF0E75E-A999-4307-8E10-3206293E42A3}"/>
              </a:ext>
            </a:extLst>
          </p:cNvPr>
          <p:cNvSpPr>
            <a:spLocks noChangeArrowheads="1"/>
          </p:cNvSpPr>
          <p:nvPr/>
        </p:nvSpPr>
        <p:spPr bwMode="auto">
          <a:xfrm>
            <a:off x="1518048" y="1643065"/>
            <a:ext cx="6322219" cy="87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50000"/>
              </a:lnSpc>
            </a:pPr>
            <a:r>
              <a:rPr lang="en-IN" altLang="en-US" sz="3400" b="1" dirty="0">
                <a:latin typeface="Times New Roman" panose="02020603050405020304" pitchFamily="18" charset="0"/>
                <a:cs typeface="Times New Roman" panose="02020603050405020304" pitchFamily="18" charset="0"/>
              </a:rPr>
              <a:t>Nodal and Mesh analysis</a:t>
            </a:r>
            <a:endParaRPr lang="en-US" altLang="en-US" sz="3400" b="1" dirty="0">
              <a:latin typeface="Times New Roman" panose="02020603050405020304" pitchFamily="18" charset="0"/>
              <a:cs typeface="Times New Roman" panose="02020603050405020304" pitchFamily="18" charset="0"/>
            </a:endParaRPr>
          </a:p>
        </p:txBody>
      </p:sp>
      <p:sp>
        <p:nvSpPr>
          <p:cNvPr id="30724" name="Footer Placeholder 5">
            <a:extLst>
              <a:ext uri="{FF2B5EF4-FFF2-40B4-BE49-F238E27FC236}">
                <a16:creationId xmlns:a16="http://schemas.microsoft.com/office/drawing/2014/main" xmlns="" id="{6DC18936-78DC-411D-BDA4-607D97102406}"/>
              </a:ext>
            </a:extLst>
          </p:cNvPr>
          <p:cNvSpPr>
            <a:spLocks noGrp="1"/>
          </p:cNvSpPr>
          <p:nvPr>
            <p:ph type="ftr" sz="quarter" idx="11"/>
          </p:nvPr>
        </p:nvSpPr>
        <p:spPr bwMode="auto">
          <a:xfrm>
            <a:off x="2798564" y="6400800"/>
            <a:ext cx="3546872" cy="457200"/>
          </a:xfrm>
          <a:ln>
            <a:miter lim="800000"/>
            <a:headEnd/>
            <a:tailEnd/>
          </a:ln>
        </p:spPr>
        <p:txBody>
          <a:bodyPr vert="horz" wrap="square" lIns="91440" tIns="45720" rIns="91440" bIns="45720" numCol="1" rtlCol="0" anchor="ctr" compatLnSpc="1">
            <a:prstTxWarp prst="textNoShape">
              <a:avLst/>
            </a:prstTxWarp>
          </a:bodyPr>
          <a:lstStyle/>
          <a:p>
            <a:pPr fontAlgn="base">
              <a:spcBef>
                <a:spcPct val="0"/>
              </a:spcBef>
              <a:spcAft>
                <a:spcPct val="0"/>
              </a:spcAft>
              <a:defRPr/>
            </a:pPr>
            <a:r>
              <a:rPr lang="sv-SE" dirty="0"/>
              <a:t>K. Sateesh Kumar, Asst.Prof, SRMIST, Kattankulathur</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ECAA47C9-DB70-4461-A9C1-455CCF942FE8}"/>
              </a:ext>
            </a:extLst>
          </p:cNvPr>
          <p:cNvSpPr>
            <a:spLocks noGrp="1"/>
          </p:cNvSpPr>
          <p:nvPr>
            <p:ph type="ftr" sz="quarter" idx="11"/>
          </p:nvPr>
        </p:nvSpPr>
        <p:spPr/>
        <p:txBody>
          <a:bodyPr/>
          <a:lstStyle/>
          <a:p>
            <a:r>
              <a:rPr lang="sv-SE"/>
              <a:t>K. Sateesh Kumar, Asst.Prof, SRMIST, Kattankulathur</a:t>
            </a:r>
            <a:endParaRPr lang="en-IN"/>
          </a:p>
        </p:txBody>
      </p:sp>
      <p:sp>
        <p:nvSpPr>
          <p:cNvPr id="5" name="TextBox 4">
            <a:extLst>
              <a:ext uri="{FF2B5EF4-FFF2-40B4-BE49-F238E27FC236}">
                <a16:creationId xmlns:a16="http://schemas.microsoft.com/office/drawing/2014/main" xmlns="" id="{1D25497E-DB79-47E3-B6BA-9FDEE56DFA5C}"/>
              </a:ext>
            </a:extLst>
          </p:cNvPr>
          <p:cNvSpPr txBox="1"/>
          <p:nvPr/>
        </p:nvSpPr>
        <p:spPr>
          <a:xfrm>
            <a:off x="375272" y="489665"/>
            <a:ext cx="8246214" cy="1200329"/>
          </a:xfrm>
          <a:prstGeom prst="rect">
            <a:avLst/>
          </a:prstGeom>
          <a:solidFill>
            <a:schemeClr val="tx2">
              <a:lumMod val="20000"/>
              <a:lumOff val="80000"/>
            </a:schemeClr>
          </a:solidFill>
          <a:ln>
            <a:solidFill>
              <a:srgbClr val="C00000"/>
            </a:solidFill>
          </a:ln>
        </p:spPr>
        <p:txBody>
          <a:bodyPr wrap="square" rtlCol="0">
            <a:spAutoFit/>
          </a:bodyPr>
          <a:lstStyle/>
          <a:p>
            <a:r>
              <a:rPr lang="en-IN" sz="2400" dirty="0"/>
              <a:t>The method of analysing a circuit is called ‘Mesh analysis’ when Kirchhoff’s voltage law is applied and it is called  ‘Nodal analysis’ when Kirchhoff’s  current law is applied.</a:t>
            </a:r>
          </a:p>
        </p:txBody>
      </p:sp>
      <p:sp>
        <p:nvSpPr>
          <p:cNvPr id="6" name="TextBox 5">
            <a:extLst>
              <a:ext uri="{FF2B5EF4-FFF2-40B4-BE49-F238E27FC236}">
                <a16:creationId xmlns:a16="http://schemas.microsoft.com/office/drawing/2014/main" xmlns="" id="{C3FA73D6-8C4C-4E4D-9857-2D2C77264C45}"/>
              </a:ext>
            </a:extLst>
          </p:cNvPr>
          <p:cNvSpPr txBox="1"/>
          <p:nvPr/>
        </p:nvSpPr>
        <p:spPr>
          <a:xfrm>
            <a:off x="375272" y="2030331"/>
            <a:ext cx="8704883" cy="2677656"/>
          </a:xfrm>
          <a:prstGeom prst="rect">
            <a:avLst/>
          </a:prstGeom>
          <a:noFill/>
        </p:spPr>
        <p:txBody>
          <a:bodyPr wrap="none" rtlCol="0">
            <a:spAutoFit/>
          </a:bodyPr>
          <a:lstStyle/>
          <a:p>
            <a:r>
              <a:rPr lang="en-IN" sz="2400" dirty="0">
                <a:solidFill>
                  <a:schemeClr val="bg1"/>
                </a:solidFill>
                <a:highlight>
                  <a:srgbClr val="0000FF"/>
                </a:highlight>
              </a:rPr>
              <a:t>Nodal Analysis: </a:t>
            </a:r>
          </a:p>
          <a:p>
            <a:endParaRPr lang="en-IN" sz="2400" dirty="0">
              <a:solidFill>
                <a:schemeClr val="bg1"/>
              </a:solidFill>
              <a:highlight>
                <a:srgbClr val="0000FF"/>
              </a:highlight>
            </a:endParaRPr>
          </a:p>
          <a:p>
            <a:r>
              <a:rPr lang="en-IN" sz="2000" dirty="0">
                <a:latin typeface="Times New Roman" panose="02020603050405020304" pitchFamily="18" charset="0"/>
                <a:cs typeface="Times New Roman" panose="02020603050405020304" pitchFamily="18" charset="0"/>
              </a:rPr>
              <a:t>We interested in finding the node voltages by applying Kirchhoff’s current law:</a:t>
            </a:r>
          </a:p>
          <a:p>
            <a:r>
              <a:rPr lang="en-IN" sz="2000" dirty="0" smtClean="0">
                <a:latin typeface="Times New Roman" panose="02020603050405020304" pitchFamily="18" charset="0"/>
                <a:cs typeface="Times New Roman" panose="02020603050405020304" pitchFamily="18" charset="0"/>
              </a:rPr>
              <a:t>1</a:t>
            </a:r>
            <a:r>
              <a:rPr lang="en-IN" sz="2000" dirty="0">
                <a:latin typeface="Times New Roman" panose="02020603050405020304" pitchFamily="18" charset="0"/>
                <a:cs typeface="Times New Roman" panose="02020603050405020304" pitchFamily="18" charset="0"/>
              </a:rPr>
              <a:t>. Identify all the independent nodes. The voltages at these nodes are unknown.</a:t>
            </a:r>
          </a:p>
          <a:p>
            <a:r>
              <a:rPr lang="en-IN" sz="2000" dirty="0" smtClean="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Select any one of the nodes as reference node. Assign zero potential at this node.</a:t>
            </a:r>
          </a:p>
          <a:p>
            <a:r>
              <a:rPr lang="en-IN" sz="2000" dirty="0" smtClean="0">
                <a:latin typeface="Times New Roman" panose="02020603050405020304" pitchFamily="18" charset="0"/>
                <a:cs typeface="Times New Roman" panose="02020603050405020304" pitchFamily="18" charset="0"/>
              </a:rPr>
              <a:t>3</a:t>
            </a:r>
            <a:r>
              <a:rPr lang="en-IN" sz="2000" dirty="0">
                <a:latin typeface="Times New Roman" panose="02020603050405020304" pitchFamily="18" charset="0"/>
                <a:cs typeface="Times New Roman" panose="02020603050405020304" pitchFamily="18" charset="0"/>
              </a:rPr>
              <a:t>. Assign potentials at other independent nodes.</a:t>
            </a:r>
          </a:p>
          <a:p>
            <a:r>
              <a:rPr lang="en-IN" sz="2000" dirty="0" smtClean="0">
                <a:latin typeface="Times New Roman" panose="02020603050405020304" pitchFamily="18" charset="0"/>
                <a:cs typeface="Times New Roman" panose="02020603050405020304" pitchFamily="18" charset="0"/>
              </a:rPr>
              <a:t>4</a:t>
            </a:r>
            <a:r>
              <a:rPr lang="en-IN" sz="2000" dirty="0">
                <a:latin typeface="Times New Roman" panose="02020603050405020304" pitchFamily="18" charset="0"/>
                <a:cs typeface="Times New Roman" panose="02020603050405020304" pitchFamily="18" charset="0"/>
              </a:rPr>
              <a:t>. Apply Kirchhoff’s current law at each node and write the governing equations.</a:t>
            </a:r>
          </a:p>
          <a:p>
            <a:r>
              <a:rPr lang="en-IN" sz="2000" dirty="0" smtClean="0">
                <a:latin typeface="Times New Roman" panose="02020603050405020304" pitchFamily="18" charset="0"/>
                <a:cs typeface="Times New Roman" panose="02020603050405020304" pitchFamily="18" charset="0"/>
              </a:rPr>
              <a:t>5</a:t>
            </a:r>
            <a:r>
              <a:rPr lang="en-IN" sz="2000" dirty="0">
                <a:latin typeface="Times New Roman" panose="02020603050405020304" pitchFamily="18" charset="0"/>
                <a:cs typeface="Times New Roman" panose="02020603050405020304" pitchFamily="18" charset="0"/>
              </a:rPr>
              <a:t>. Solve for the unknown voltages</a:t>
            </a:r>
          </a:p>
        </p:txBody>
      </p:sp>
      <p:sp>
        <p:nvSpPr>
          <p:cNvPr id="7" name="TextBox 6">
            <a:extLst>
              <a:ext uri="{FF2B5EF4-FFF2-40B4-BE49-F238E27FC236}">
                <a16:creationId xmlns:a16="http://schemas.microsoft.com/office/drawing/2014/main" xmlns="" id="{22334CB0-7BCB-486F-93EE-8E4FCE6F19AB}"/>
              </a:ext>
            </a:extLst>
          </p:cNvPr>
          <p:cNvSpPr txBox="1"/>
          <p:nvPr/>
        </p:nvSpPr>
        <p:spPr>
          <a:xfrm>
            <a:off x="275688" y="4684706"/>
            <a:ext cx="5973302" cy="923330"/>
          </a:xfrm>
          <a:prstGeom prst="rect">
            <a:avLst/>
          </a:prstGeom>
          <a:noFill/>
        </p:spPr>
        <p:txBody>
          <a:bodyPr wrap="none" rtlCol="0">
            <a:spAutoFit/>
          </a:bodyPr>
          <a:lstStyle/>
          <a:p>
            <a:r>
              <a:rPr lang="en-IN" dirty="0"/>
              <a:t>Note: </a:t>
            </a:r>
          </a:p>
          <a:p>
            <a:r>
              <a:rPr lang="en-IN" dirty="0"/>
              <a:t> Current flows from a higher potential to lower potential in a resistor.</a:t>
            </a:r>
          </a:p>
          <a:p>
            <a:endParaRPr lang="en-IN" dirty="0"/>
          </a:p>
        </p:txBody>
      </p:sp>
      <p:graphicFrame>
        <p:nvGraphicFramePr>
          <p:cNvPr id="9" name="Object 8">
            <a:extLst>
              <a:ext uri="{FF2B5EF4-FFF2-40B4-BE49-F238E27FC236}">
                <a16:creationId xmlns:a16="http://schemas.microsoft.com/office/drawing/2014/main" xmlns="" id="{15AF2151-460F-4970-BFDF-3EF67CA91F5B}"/>
              </a:ext>
            </a:extLst>
          </p:cNvPr>
          <p:cNvGraphicFramePr>
            <a:graphicFrameLocks noChangeAspect="1"/>
          </p:cNvGraphicFramePr>
          <p:nvPr>
            <p:extLst>
              <p:ext uri="{D42A27DB-BD31-4B8C-83A1-F6EECF244321}">
                <p14:modId xmlns:p14="http://schemas.microsoft.com/office/powerpoint/2010/main" xmlns="" val="320239841"/>
              </p:ext>
            </p:extLst>
          </p:nvPr>
        </p:nvGraphicFramePr>
        <p:xfrm>
          <a:off x="6253050" y="4805840"/>
          <a:ext cx="1390784" cy="703385"/>
        </p:xfrm>
        <a:graphic>
          <a:graphicData uri="http://schemas.openxmlformats.org/presentationml/2006/ole">
            <p:oleObj spid="_x0000_s51202" name="Equation" r:id="rId3" imgW="1104900" imgH="419100" progId="">
              <p:embed/>
            </p:oleObj>
          </a:graphicData>
        </a:graphic>
      </p:graphicFrame>
    </p:spTree>
    <p:extLst>
      <p:ext uri="{BB962C8B-B14F-4D97-AF65-F5344CB8AC3E}">
        <p14:creationId xmlns:p14="http://schemas.microsoft.com/office/powerpoint/2010/main" xmlns="" val="3034107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a:extLst>
              <a:ext uri="{FF2B5EF4-FFF2-40B4-BE49-F238E27FC236}">
                <a16:creationId xmlns:a16="http://schemas.microsoft.com/office/drawing/2014/main" xmlns="" id="{522F8CEA-ECF3-4EFC-9001-32A484E2ED64}"/>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32361" y="685800"/>
            <a:ext cx="2250281" cy="1957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3" name="TextBox 2">
            <a:extLst>
              <a:ext uri="{FF2B5EF4-FFF2-40B4-BE49-F238E27FC236}">
                <a16:creationId xmlns:a16="http://schemas.microsoft.com/office/drawing/2014/main" xmlns="" id="{8AD4785F-2BC4-4F51-B70C-7CC54799A13F}"/>
              </a:ext>
            </a:extLst>
          </p:cNvPr>
          <p:cNvSpPr txBox="1">
            <a:spLocks noChangeArrowheads="1"/>
          </p:cNvSpPr>
          <p:nvPr/>
        </p:nvSpPr>
        <p:spPr bwMode="auto">
          <a:xfrm>
            <a:off x="1625204" y="285750"/>
            <a:ext cx="708578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b="1">
                <a:solidFill>
                  <a:srgbClr val="FF0000"/>
                </a:solidFill>
                <a:latin typeface="Perpetua" panose="02020502060401020303" pitchFamily="18" charset="0"/>
              </a:rPr>
              <a:t>Using nodal analysis obtain the current flowing through each element.</a:t>
            </a:r>
            <a:endParaRPr lang="en-US" altLang="en-US" b="1">
              <a:solidFill>
                <a:srgbClr val="FF0000"/>
              </a:solidFill>
              <a:latin typeface="Perpetua" panose="02020502060401020303" pitchFamily="18" charset="0"/>
            </a:endParaRPr>
          </a:p>
        </p:txBody>
      </p:sp>
      <p:pic>
        <p:nvPicPr>
          <p:cNvPr id="35844" name="Picture 2">
            <a:extLst>
              <a:ext uri="{FF2B5EF4-FFF2-40B4-BE49-F238E27FC236}">
                <a16:creationId xmlns:a16="http://schemas.microsoft.com/office/drawing/2014/main" xmlns="" id="{10046261-42B0-4872-8651-A0D867E23176}"/>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85938" y="3390900"/>
            <a:ext cx="1314450" cy="395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5" name="TextBox 4">
            <a:extLst>
              <a:ext uri="{FF2B5EF4-FFF2-40B4-BE49-F238E27FC236}">
                <a16:creationId xmlns:a16="http://schemas.microsoft.com/office/drawing/2014/main" xmlns="" id="{86EE1638-0C49-43F7-9AAE-9A08A85B9205}"/>
              </a:ext>
            </a:extLst>
          </p:cNvPr>
          <p:cNvSpPr txBox="1">
            <a:spLocks noChangeArrowheads="1"/>
          </p:cNvSpPr>
          <p:nvPr/>
        </p:nvSpPr>
        <p:spPr bwMode="auto">
          <a:xfrm>
            <a:off x="1653780" y="2928940"/>
            <a:ext cx="372185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latin typeface="Perpetua" panose="02020502060401020303" pitchFamily="18" charset="0"/>
              </a:rPr>
              <a:t>Applying krichhoff’s current law at node B</a:t>
            </a:r>
            <a:endParaRPr lang="en-US" altLang="en-US">
              <a:latin typeface="Perpetua" panose="02020502060401020303" pitchFamily="18" charset="0"/>
            </a:endParaRPr>
          </a:p>
        </p:txBody>
      </p:sp>
      <p:pic>
        <p:nvPicPr>
          <p:cNvPr id="35846" name="Picture 3">
            <a:extLst>
              <a:ext uri="{FF2B5EF4-FFF2-40B4-BE49-F238E27FC236}">
                <a16:creationId xmlns:a16="http://schemas.microsoft.com/office/drawing/2014/main" xmlns="" id="{5E538C3A-B8BB-44A6-B16C-E816C8D49A31}"/>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839516" y="4572000"/>
            <a:ext cx="1432322"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7" name="TextBox 6">
            <a:extLst>
              <a:ext uri="{FF2B5EF4-FFF2-40B4-BE49-F238E27FC236}">
                <a16:creationId xmlns:a16="http://schemas.microsoft.com/office/drawing/2014/main" xmlns="" id="{767BF9B8-96D6-43C2-A377-304A9FEBB2FD}"/>
              </a:ext>
            </a:extLst>
          </p:cNvPr>
          <p:cNvSpPr txBox="1">
            <a:spLocks noChangeArrowheads="1"/>
          </p:cNvSpPr>
          <p:nvPr/>
        </p:nvSpPr>
        <p:spPr bwMode="auto">
          <a:xfrm>
            <a:off x="1625203" y="4000500"/>
            <a:ext cx="290246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latin typeface="Perpetua" panose="02020502060401020303" pitchFamily="18" charset="0"/>
              </a:rPr>
              <a:t>From the circuit I1, I2 and I3 are</a:t>
            </a:r>
            <a:endParaRPr lang="en-US" altLang="en-US">
              <a:latin typeface="Perpetua" panose="02020502060401020303" pitchFamily="18" charset="0"/>
            </a:endParaRPr>
          </a:p>
        </p:txBody>
      </p:sp>
      <p:sp>
        <p:nvSpPr>
          <p:cNvPr id="35848" name="TextBox 7">
            <a:extLst>
              <a:ext uri="{FF2B5EF4-FFF2-40B4-BE49-F238E27FC236}">
                <a16:creationId xmlns:a16="http://schemas.microsoft.com/office/drawing/2014/main" xmlns="" id="{A43D8A0D-F3CF-4FD9-BD04-FAE07E9A85A8}"/>
              </a:ext>
            </a:extLst>
          </p:cNvPr>
          <p:cNvSpPr txBox="1">
            <a:spLocks noChangeArrowheads="1"/>
          </p:cNvSpPr>
          <p:nvPr/>
        </p:nvSpPr>
        <p:spPr bwMode="auto">
          <a:xfrm>
            <a:off x="4947048" y="1143000"/>
            <a:ext cx="282840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latin typeface="Perpetua" panose="02020502060401020303" pitchFamily="18" charset="0"/>
              </a:rPr>
              <a:t>Substitute I1, I2 and I3 in eq (1)</a:t>
            </a:r>
            <a:endParaRPr lang="en-US" altLang="en-US">
              <a:latin typeface="Perpetua" panose="02020502060401020303" pitchFamily="18" charset="0"/>
            </a:endParaRPr>
          </a:p>
        </p:txBody>
      </p:sp>
      <p:sp>
        <p:nvSpPr>
          <p:cNvPr id="35849" name="TextBox 8">
            <a:extLst>
              <a:ext uri="{FF2B5EF4-FFF2-40B4-BE49-F238E27FC236}">
                <a16:creationId xmlns:a16="http://schemas.microsoft.com/office/drawing/2014/main" xmlns="" id="{335ED907-979C-4963-90C4-9FF769DC29AF}"/>
              </a:ext>
            </a:extLst>
          </p:cNvPr>
          <p:cNvSpPr txBox="1">
            <a:spLocks noChangeArrowheads="1"/>
          </p:cNvSpPr>
          <p:nvPr/>
        </p:nvSpPr>
        <p:spPr bwMode="auto">
          <a:xfrm>
            <a:off x="3339705" y="3344864"/>
            <a:ext cx="43473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latin typeface="Perpetua" panose="02020502060401020303" pitchFamily="18" charset="0"/>
              </a:rPr>
              <a:t>(1)</a:t>
            </a:r>
            <a:endParaRPr lang="en-US" altLang="en-US">
              <a:latin typeface="Perpetua" panose="02020502060401020303" pitchFamily="18" charset="0"/>
            </a:endParaRPr>
          </a:p>
        </p:txBody>
      </p:sp>
      <p:pic>
        <p:nvPicPr>
          <p:cNvPr id="35850" name="Picture 4">
            <a:extLst>
              <a:ext uri="{FF2B5EF4-FFF2-40B4-BE49-F238E27FC236}">
                <a16:creationId xmlns:a16="http://schemas.microsoft.com/office/drawing/2014/main" xmlns="" id="{1EF79072-1535-4ADF-BE3E-EFF73158F9CB}"/>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268517" y="1714502"/>
            <a:ext cx="2231231" cy="164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51" name="TextBox 10">
            <a:extLst>
              <a:ext uri="{FF2B5EF4-FFF2-40B4-BE49-F238E27FC236}">
                <a16:creationId xmlns:a16="http://schemas.microsoft.com/office/drawing/2014/main" xmlns="" id="{D077CE77-5D52-49DE-B25E-C5BEFECF606F}"/>
              </a:ext>
            </a:extLst>
          </p:cNvPr>
          <p:cNvSpPr txBox="1">
            <a:spLocks noChangeArrowheads="1"/>
          </p:cNvSpPr>
          <p:nvPr/>
        </p:nvSpPr>
        <p:spPr bwMode="auto">
          <a:xfrm>
            <a:off x="5750719" y="3357565"/>
            <a:ext cx="130837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latin typeface="Perpetua" panose="02020502060401020303" pitchFamily="18" charset="0"/>
              </a:rPr>
              <a:t>V</a:t>
            </a:r>
            <a:r>
              <a:rPr lang="en-IN" altLang="en-US" baseline="-25000">
                <a:latin typeface="Perpetua" panose="02020502060401020303" pitchFamily="18" charset="0"/>
              </a:rPr>
              <a:t>B</a:t>
            </a:r>
            <a:r>
              <a:rPr lang="en-IN" altLang="en-US">
                <a:latin typeface="Perpetua" panose="02020502060401020303" pitchFamily="18" charset="0"/>
              </a:rPr>
              <a:t> = 25.56 V</a:t>
            </a:r>
            <a:endParaRPr lang="en-US" altLang="en-US">
              <a:latin typeface="Perpetua" panose="02020502060401020303" pitchFamily="18" charset="0"/>
            </a:endParaRPr>
          </a:p>
        </p:txBody>
      </p:sp>
      <p:pic>
        <p:nvPicPr>
          <p:cNvPr id="35852" name="Picture 5">
            <a:extLst>
              <a:ext uri="{FF2B5EF4-FFF2-40B4-BE49-F238E27FC236}">
                <a16:creationId xmlns:a16="http://schemas.microsoft.com/office/drawing/2014/main" xmlns="" id="{E33E9C4B-113E-40E1-B721-537AFFC5FB2E}"/>
              </a:ext>
            </a:extLst>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429251" y="3857625"/>
            <a:ext cx="1584722"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53" name="TextBox 12">
            <a:extLst>
              <a:ext uri="{FF2B5EF4-FFF2-40B4-BE49-F238E27FC236}">
                <a16:creationId xmlns:a16="http://schemas.microsoft.com/office/drawing/2014/main" xmlns="" id="{25C1F909-D922-4E2A-B599-FBE0B3B983F7}"/>
              </a:ext>
            </a:extLst>
          </p:cNvPr>
          <p:cNvSpPr txBox="1">
            <a:spLocks noChangeArrowheads="1"/>
          </p:cNvSpPr>
          <p:nvPr/>
        </p:nvSpPr>
        <p:spPr bwMode="auto">
          <a:xfrm>
            <a:off x="4786312" y="5643563"/>
            <a:ext cx="305395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latin typeface="Perpetua" panose="02020502060401020303" pitchFamily="18" charset="0"/>
              </a:rPr>
              <a:t>Negative current of I1 indicates that the direction of current is from B to A.</a:t>
            </a:r>
            <a:endParaRPr lang="en-US" altLang="en-US">
              <a:latin typeface="Perpetua" panose="02020502060401020303" pitchFamily="18" charset="0"/>
            </a:endParaRPr>
          </a:p>
        </p:txBody>
      </p:sp>
      <p:cxnSp>
        <p:nvCxnSpPr>
          <p:cNvPr id="15" name="Straight Connector 14">
            <a:extLst>
              <a:ext uri="{FF2B5EF4-FFF2-40B4-BE49-F238E27FC236}">
                <a16:creationId xmlns:a16="http://schemas.microsoft.com/office/drawing/2014/main" xmlns="" id="{FB5DD033-80C1-456A-8098-7D533A29A279}"/>
              </a:ext>
            </a:extLst>
          </p:cNvPr>
          <p:cNvCxnSpPr/>
          <p:nvPr/>
        </p:nvCxnSpPr>
        <p:spPr>
          <a:xfrm rot="5400000">
            <a:off x="2106614" y="3607199"/>
            <a:ext cx="4930775" cy="2381"/>
          </a:xfrm>
          <a:prstGeom prst="line">
            <a:avLst/>
          </a:prstGeom>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xmlns="" id="{D553641C-D114-47B8-B52D-D8AB1E39E0C8}"/>
              </a:ext>
            </a:extLst>
          </p:cNvPr>
          <p:cNvSpPr>
            <a:spLocks noGrp="1"/>
          </p:cNvSpPr>
          <p:nvPr>
            <p:ph type="ftr" sz="quarter" idx="11"/>
          </p:nvPr>
        </p:nvSpPr>
        <p:spPr/>
        <p:txBody>
          <a:bodyPr/>
          <a:lstStyle/>
          <a:p>
            <a:pPr>
              <a:defRPr/>
            </a:pPr>
            <a:r>
              <a:rPr lang="sv-SE"/>
              <a:t>K. Sateesh Kumar, Asst.Prof, SRMIST, Kattankulathur</a:t>
            </a:r>
            <a:endParaRPr lang="en-US"/>
          </a:p>
        </p:txBody>
      </p:sp>
      <p:sp>
        <p:nvSpPr>
          <p:cNvPr id="16" name="TextBox 15"/>
          <p:cNvSpPr txBox="1"/>
          <p:nvPr/>
        </p:nvSpPr>
        <p:spPr>
          <a:xfrm>
            <a:off x="5112324" y="1801084"/>
            <a:ext cx="300082" cy="369332"/>
          </a:xfrm>
          <a:prstGeom prst="rect">
            <a:avLst/>
          </a:prstGeom>
          <a:noFill/>
        </p:spPr>
        <p:txBody>
          <a:bodyPr wrap="none" rtlCol="0">
            <a:spAutoFit/>
          </a:bodyPr>
          <a:lstStyle/>
          <a:p>
            <a:r>
              <a:rPr lang="en-IN" dirty="0" smtClean="0"/>
              <a:t>_</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xmlns="" id="{BDB0F222-2A94-4971-9E3B-FAB87AED5863}"/>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r="6250" b="7352"/>
          <a:stretch>
            <a:fillRect/>
          </a:stretch>
        </p:blipFill>
        <p:spPr bwMode="auto">
          <a:xfrm>
            <a:off x="1678781" y="785813"/>
            <a:ext cx="2496741" cy="1928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67" name="TextBox 3">
            <a:extLst>
              <a:ext uri="{FF2B5EF4-FFF2-40B4-BE49-F238E27FC236}">
                <a16:creationId xmlns:a16="http://schemas.microsoft.com/office/drawing/2014/main" xmlns="" id="{17F380FA-48E7-40E5-B87E-B67D1B0CBB81}"/>
              </a:ext>
            </a:extLst>
          </p:cNvPr>
          <p:cNvSpPr txBox="1">
            <a:spLocks noChangeArrowheads="1"/>
          </p:cNvSpPr>
          <p:nvPr/>
        </p:nvSpPr>
        <p:spPr bwMode="auto">
          <a:xfrm>
            <a:off x="1625203" y="285750"/>
            <a:ext cx="3280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b="1">
                <a:solidFill>
                  <a:srgbClr val="FF0000"/>
                </a:solidFill>
                <a:latin typeface="Perpetua" panose="02020502060401020303" pitchFamily="18" charset="0"/>
              </a:rPr>
              <a:t>Find the voltage across A and B.</a:t>
            </a:r>
            <a:endParaRPr lang="en-US" altLang="en-US" b="1">
              <a:solidFill>
                <a:srgbClr val="FF0000"/>
              </a:solidFill>
              <a:latin typeface="Perpetua" panose="02020502060401020303" pitchFamily="18" charset="0"/>
            </a:endParaRPr>
          </a:p>
        </p:txBody>
      </p:sp>
      <p:cxnSp>
        <p:nvCxnSpPr>
          <p:cNvPr id="6" name="Straight Connector 5">
            <a:extLst>
              <a:ext uri="{FF2B5EF4-FFF2-40B4-BE49-F238E27FC236}">
                <a16:creationId xmlns:a16="http://schemas.microsoft.com/office/drawing/2014/main" xmlns="" id="{56553551-415C-41FF-9F3E-DBB3E41580E0}"/>
              </a:ext>
            </a:extLst>
          </p:cNvPr>
          <p:cNvCxnSpPr/>
          <p:nvPr/>
        </p:nvCxnSpPr>
        <p:spPr>
          <a:xfrm rot="5400000">
            <a:off x="2052440" y="3679231"/>
            <a:ext cx="4930775" cy="1191"/>
          </a:xfrm>
          <a:prstGeom prst="line">
            <a:avLst/>
          </a:prstGeom>
        </p:spPr>
        <p:style>
          <a:lnRef idx="1">
            <a:schemeClr val="accent1"/>
          </a:lnRef>
          <a:fillRef idx="0">
            <a:schemeClr val="accent1"/>
          </a:fillRef>
          <a:effectRef idx="0">
            <a:schemeClr val="accent1"/>
          </a:effectRef>
          <a:fontRef idx="minor">
            <a:schemeClr val="tx1"/>
          </a:fontRef>
        </p:style>
      </p:cxnSp>
      <p:pic>
        <p:nvPicPr>
          <p:cNvPr id="36869" name="Picture 3">
            <a:extLst>
              <a:ext uri="{FF2B5EF4-FFF2-40B4-BE49-F238E27FC236}">
                <a16:creationId xmlns:a16="http://schemas.microsoft.com/office/drawing/2014/main" xmlns="" id="{14875712-1E87-412D-B7B4-94C94BD7984C}"/>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78781" y="3286125"/>
            <a:ext cx="2290763"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0" name="TextBox 7">
            <a:extLst>
              <a:ext uri="{FF2B5EF4-FFF2-40B4-BE49-F238E27FC236}">
                <a16:creationId xmlns:a16="http://schemas.microsoft.com/office/drawing/2014/main" xmlns="" id="{5E6A3A35-832E-49A5-96D0-5223DD874C21}"/>
              </a:ext>
            </a:extLst>
          </p:cNvPr>
          <p:cNvSpPr txBox="1">
            <a:spLocks noChangeArrowheads="1"/>
          </p:cNvSpPr>
          <p:nvPr/>
        </p:nvSpPr>
        <p:spPr bwMode="auto">
          <a:xfrm>
            <a:off x="1946674" y="2857500"/>
            <a:ext cx="28847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latin typeface="Perpetua" panose="02020502060401020303" pitchFamily="18" charset="0"/>
              </a:rPr>
              <a:t>Apply Kirchhoff’s law at  node A</a:t>
            </a:r>
            <a:endParaRPr lang="en-US" altLang="en-US">
              <a:latin typeface="Perpetua" panose="02020502060401020303" pitchFamily="18" charset="0"/>
            </a:endParaRPr>
          </a:p>
        </p:txBody>
      </p:sp>
      <p:sp>
        <p:nvSpPr>
          <p:cNvPr id="36871" name="TextBox 8">
            <a:extLst>
              <a:ext uri="{FF2B5EF4-FFF2-40B4-BE49-F238E27FC236}">
                <a16:creationId xmlns:a16="http://schemas.microsoft.com/office/drawing/2014/main" xmlns="" id="{5CA53612-0AE9-4402-A1D1-04B2BFE0CB19}"/>
              </a:ext>
            </a:extLst>
          </p:cNvPr>
          <p:cNvSpPr txBox="1">
            <a:spLocks noChangeArrowheads="1"/>
          </p:cNvSpPr>
          <p:nvPr/>
        </p:nvSpPr>
        <p:spPr bwMode="auto">
          <a:xfrm>
            <a:off x="3982642" y="4214815"/>
            <a:ext cx="43473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latin typeface="Perpetua" panose="02020502060401020303" pitchFamily="18" charset="0"/>
              </a:rPr>
              <a:t>(2)</a:t>
            </a:r>
            <a:endParaRPr lang="en-US" altLang="en-US">
              <a:latin typeface="Perpetua" panose="02020502060401020303" pitchFamily="18" charset="0"/>
            </a:endParaRPr>
          </a:p>
        </p:txBody>
      </p:sp>
      <p:sp>
        <p:nvSpPr>
          <p:cNvPr id="36872" name="TextBox 9">
            <a:extLst>
              <a:ext uri="{FF2B5EF4-FFF2-40B4-BE49-F238E27FC236}">
                <a16:creationId xmlns:a16="http://schemas.microsoft.com/office/drawing/2014/main" xmlns="" id="{5069BCD6-9E71-47AD-A188-16E9C82CE9D5}"/>
              </a:ext>
            </a:extLst>
          </p:cNvPr>
          <p:cNvSpPr txBox="1">
            <a:spLocks noChangeArrowheads="1"/>
          </p:cNvSpPr>
          <p:nvPr/>
        </p:nvSpPr>
        <p:spPr bwMode="auto">
          <a:xfrm>
            <a:off x="4979785" y="928690"/>
            <a:ext cx="288130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dirty="0">
                <a:latin typeface="Perpetua" panose="02020502060401020303" pitchFamily="18" charset="0"/>
              </a:rPr>
              <a:t>Apply Kirchhoff’s law at  node B</a:t>
            </a:r>
            <a:endParaRPr lang="en-US" altLang="en-US" dirty="0">
              <a:latin typeface="Perpetua" panose="02020502060401020303" pitchFamily="18" charset="0"/>
            </a:endParaRPr>
          </a:p>
        </p:txBody>
      </p:sp>
      <p:pic>
        <p:nvPicPr>
          <p:cNvPr id="36873" name="Picture 4">
            <a:extLst>
              <a:ext uri="{FF2B5EF4-FFF2-40B4-BE49-F238E27FC236}">
                <a16:creationId xmlns:a16="http://schemas.microsoft.com/office/drawing/2014/main" xmlns="" id="{794ACFF5-0539-4F40-A65A-6E982C069B00}"/>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033364" y="1285875"/>
            <a:ext cx="1774031"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4" name="TextBox 11">
            <a:extLst>
              <a:ext uri="{FF2B5EF4-FFF2-40B4-BE49-F238E27FC236}">
                <a16:creationId xmlns:a16="http://schemas.microsoft.com/office/drawing/2014/main" xmlns="" id="{6E84B525-E710-4151-81D7-4A154642B83F}"/>
              </a:ext>
            </a:extLst>
          </p:cNvPr>
          <p:cNvSpPr txBox="1">
            <a:spLocks noChangeArrowheads="1"/>
          </p:cNvSpPr>
          <p:nvPr/>
        </p:nvSpPr>
        <p:spPr bwMode="auto">
          <a:xfrm>
            <a:off x="7122911" y="2214565"/>
            <a:ext cx="43473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latin typeface="Perpetua" panose="02020502060401020303" pitchFamily="18" charset="0"/>
              </a:rPr>
              <a:t>(3)</a:t>
            </a:r>
            <a:endParaRPr lang="en-US" altLang="en-US">
              <a:latin typeface="Perpetua" panose="02020502060401020303" pitchFamily="18" charset="0"/>
            </a:endParaRPr>
          </a:p>
        </p:txBody>
      </p:sp>
      <p:sp>
        <p:nvSpPr>
          <p:cNvPr id="36875" name="TextBox 12">
            <a:extLst>
              <a:ext uri="{FF2B5EF4-FFF2-40B4-BE49-F238E27FC236}">
                <a16:creationId xmlns:a16="http://schemas.microsoft.com/office/drawing/2014/main" xmlns="" id="{52D30145-9606-4FDA-BD30-B9ECD4855975}"/>
              </a:ext>
            </a:extLst>
          </p:cNvPr>
          <p:cNvSpPr txBox="1">
            <a:spLocks noChangeArrowheads="1"/>
          </p:cNvSpPr>
          <p:nvPr/>
        </p:nvSpPr>
        <p:spPr bwMode="auto">
          <a:xfrm>
            <a:off x="4856561" y="3187826"/>
            <a:ext cx="370922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dirty="0">
                <a:latin typeface="Perpetua" panose="02020502060401020303" pitchFamily="18" charset="0"/>
              </a:rPr>
              <a:t>Simplifying (2) and (3) and solve V</a:t>
            </a:r>
            <a:r>
              <a:rPr lang="en-IN" altLang="en-US" baseline="-25000" dirty="0">
                <a:latin typeface="Perpetua" panose="02020502060401020303" pitchFamily="18" charset="0"/>
              </a:rPr>
              <a:t>A</a:t>
            </a:r>
            <a:r>
              <a:rPr lang="en-IN" altLang="en-US" dirty="0">
                <a:latin typeface="Perpetua" panose="02020502060401020303" pitchFamily="18" charset="0"/>
              </a:rPr>
              <a:t> and V</a:t>
            </a:r>
            <a:r>
              <a:rPr lang="en-IN" altLang="en-US" baseline="-25000" dirty="0">
                <a:latin typeface="Perpetua" panose="02020502060401020303" pitchFamily="18" charset="0"/>
              </a:rPr>
              <a:t>B</a:t>
            </a:r>
            <a:endParaRPr lang="en-US" altLang="en-US" baseline="-25000" dirty="0">
              <a:latin typeface="Perpetua" panose="02020502060401020303" pitchFamily="18" charset="0"/>
            </a:endParaRPr>
          </a:p>
        </p:txBody>
      </p:sp>
      <p:pic>
        <p:nvPicPr>
          <p:cNvPr id="36876" name="Picture 5">
            <a:extLst>
              <a:ext uri="{FF2B5EF4-FFF2-40B4-BE49-F238E27FC236}">
                <a16:creationId xmlns:a16="http://schemas.microsoft.com/office/drawing/2014/main" xmlns="" id="{A8071FA4-788C-40EB-B3F9-D6FB805F2FC5}"/>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285185" y="3687886"/>
            <a:ext cx="1458516" cy="642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7" name="TextBox 14">
            <a:extLst>
              <a:ext uri="{FF2B5EF4-FFF2-40B4-BE49-F238E27FC236}">
                <a16:creationId xmlns:a16="http://schemas.microsoft.com/office/drawing/2014/main" xmlns="" id="{62363AB5-6BF5-4660-BF71-30B7487ACB2E}"/>
              </a:ext>
            </a:extLst>
          </p:cNvPr>
          <p:cNvSpPr txBox="1">
            <a:spLocks noChangeArrowheads="1"/>
          </p:cNvSpPr>
          <p:nvPr/>
        </p:nvSpPr>
        <p:spPr bwMode="auto">
          <a:xfrm>
            <a:off x="5285186" y="4616576"/>
            <a:ext cx="225555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latin typeface="Perpetua" panose="02020502060401020303" pitchFamily="18" charset="0"/>
              </a:rPr>
              <a:t>V</a:t>
            </a:r>
            <a:r>
              <a:rPr lang="en-IN" altLang="en-US" baseline="-25000">
                <a:latin typeface="Perpetua" panose="02020502060401020303" pitchFamily="18" charset="0"/>
              </a:rPr>
              <a:t>A</a:t>
            </a:r>
            <a:r>
              <a:rPr lang="en-IN" altLang="en-US">
                <a:latin typeface="Perpetua" panose="02020502060401020303" pitchFamily="18" charset="0"/>
              </a:rPr>
              <a:t> = 81.1V,  V</a:t>
            </a:r>
            <a:r>
              <a:rPr lang="en-IN" altLang="en-US" baseline="-25000">
                <a:latin typeface="Perpetua" panose="02020502060401020303" pitchFamily="18" charset="0"/>
              </a:rPr>
              <a:t>B</a:t>
            </a:r>
            <a:r>
              <a:rPr lang="en-IN" altLang="en-US">
                <a:latin typeface="Perpetua" panose="02020502060401020303" pitchFamily="18" charset="0"/>
              </a:rPr>
              <a:t> = 21.7V</a:t>
            </a:r>
            <a:endParaRPr lang="en-US" altLang="en-US">
              <a:latin typeface="Perpetua" panose="02020502060401020303" pitchFamily="18" charset="0"/>
            </a:endParaRPr>
          </a:p>
        </p:txBody>
      </p:sp>
      <p:sp>
        <p:nvSpPr>
          <p:cNvPr id="3" name="Footer Placeholder 2">
            <a:extLst>
              <a:ext uri="{FF2B5EF4-FFF2-40B4-BE49-F238E27FC236}">
                <a16:creationId xmlns:a16="http://schemas.microsoft.com/office/drawing/2014/main" xmlns="" id="{436F2769-2C58-4145-914A-477A278C0AB9}"/>
              </a:ext>
            </a:extLst>
          </p:cNvPr>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D3BD556-CD1B-411A-B652-610FF29A9642}"/>
              </a:ext>
            </a:extLst>
          </p:cNvPr>
          <p:cNvSpPr>
            <a:spLocks noGrp="1"/>
          </p:cNvSpPr>
          <p:nvPr>
            <p:ph type="ftr" sz="quarter" idx="11"/>
          </p:nvPr>
        </p:nvSpPr>
        <p:spPr/>
        <p:txBody>
          <a:bodyPr/>
          <a:lstStyle/>
          <a:p>
            <a:r>
              <a:rPr lang="sv-SE"/>
              <a:t>K. Sateesh Kumar, Asst.Prof, SRMIST, Kattankulathur</a:t>
            </a:r>
            <a:endParaRPr lang="en-IN"/>
          </a:p>
        </p:txBody>
      </p:sp>
      <p:pic>
        <p:nvPicPr>
          <p:cNvPr id="3" name="Picture 2">
            <a:extLst>
              <a:ext uri="{FF2B5EF4-FFF2-40B4-BE49-F238E27FC236}">
                <a16:creationId xmlns:a16="http://schemas.microsoft.com/office/drawing/2014/main" xmlns="" id="{1BC9D9B3-73CD-4035-A8F9-B237081D675F}"/>
              </a:ext>
            </a:extLst>
          </p:cNvPr>
          <p:cNvPicPr>
            <a:picLocks noChangeAspect="1"/>
          </p:cNvPicPr>
          <p:nvPr/>
        </p:nvPicPr>
        <p:blipFill>
          <a:blip r:embed="rId2" cstate="print"/>
          <a:stretch>
            <a:fillRect/>
          </a:stretch>
        </p:blipFill>
        <p:spPr>
          <a:xfrm>
            <a:off x="601394" y="943836"/>
            <a:ext cx="2239237" cy="2485164"/>
          </a:xfrm>
          <a:prstGeom prst="rect">
            <a:avLst/>
          </a:prstGeom>
        </p:spPr>
      </p:pic>
      <p:sp>
        <p:nvSpPr>
          <p:cNvPr id="4" name="TextBox 3">
            <a:extLst>
              <a:ext uri="{FF2B5EF4-FFF2-40B4-BE49-F238E27FC236}">
                <a16:creationId xmlns:a16="http://schemas.microsoft.com/office/drawing/2014/main" xmlns="" id="{0070E327-FE9D-4998-A2AB-2A909FD09285}"/>
              </a:ext>
            </a:extLst>
          </p:cNvPr>
          <p:cNvSpPr txBox="1"/>
          <p:nvPr/>
        </p:nvSpPr>
        <p:spPr>
          <a:xfrm>
            <a:off x="601394" y="436098"/>
            <a:ext cx="4252639" cy="369332"/>
          </a:xfrm>
          <a:prstGeom prst="rect">
            <a:avLst/>
          </a:prstGeom>
          <a:noFill/>
        </p:spPr>
        <p:txBody>
          <a:bodyPr wrap="none" rtlCol="0">
            <a:spAutoFit/>
          </a:bodyPr>
          <a:lstStyle/>
          <a:p>
            <a:r>
              <a:rPr lang="en-IN" b="1" dirty="0">
                <a:solidFill>
                  <a:srgbClr val="FF0000"/>
                </a:solidFill>
              </a:rPr>
              <a:t>Calculate the node voltages in the circuit:</a:t>
            </a:r>
          </a:p>
        </p:txBody>
      </p:sp>
      <p:sp>
        <p:nvSpPr>
          <p:cNvPr id="5" name="TextBox 4">
            <a:extLst>
              <a:ext uri="{FF2B5EF4-FFF2-40B4-BE49-F238E27FC236}">
                <a16:creationId xmlns:a16="http://schemas.microsoft.com/office/drawing/2014/main" xmlns="" id="{9CF34AE9-3A38-4D64-A3B0-F79EF85ECD27}"/>
              </a:ext>
            </a:extLst>
          </p:cNvPr>
          <p:cNvSpPr txBox="1"/>
          <p:nvPr/>
        </p:nvSpPr>
        <p:spPr>
          <a:xfrm>
            <a:off x="601394" y="3657600"/>
            <a:ext cx="2598019" cy="369332"/>
          </a:xfrm>
          <a:prstGeom prst="rect">
            <a:avLst/>
          </a:prstGeom>
          <a:noFill/>
        </p:spPr>
        <p:txBody>
          <a:bodyPr wrap="none" rtlCol="0">
            <a:spAutoFit/>
          </a:bodyPr>
          <a:lstStyle/>
          <a:p>
            <a:r>
              <a:rPr lang="en-IN" dirty="0"/>
              <a:t>Ans: V1 = 13.33V, V2 = 20V</a:t>
            </a:r>
          </a:p>
        </p:txBody>
      </p:sp>
    </p:spTree>
    <p:extLst>
      <p:ext uri="{BB962C8B-B14F-4D97-AF65-F5344CB8AC3E}">
        <p14:creationId xmlns:p14="http://schemas.microsoft.com/office/powerpoint/2010/main" xmlns="" val="3415532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00298" y="285728"/>
            <a:ext cx="4572032" cy="461665"/>
          </a:xfrm>
          <a:prstGeom prst="rect">
            <a:avLst/>
          </a:prstGeom>
          <a:solidFill>
            <a:schemeClr val="bg1">
              <a:lumMod val="95000"/>
            </a:schemeClr>
          </a:solidFill>
          <a:ln>
            <a:solidFill>
              <a:srgbClr val="C00000"/>
            </a:solidFill>
          </a:ln>
        </p:spPr>
        <p:txBody>
          <a:bodyPr wrap="square">
            <a:spAutoFit/>
          </a:bodyPr>
          <a:lstStyle/>
          <a:p>
            <a:pPr algn="ctr"/>
            <a:r>
              <a:rPr lang="en-IN" sz="2400" b="1" dirty="0">
                <a:solidFill>
                  <a:srgbClr val="002060"/>
                </a:solidFill>
                <a:latin typeface="Times New Roman" pitchFamily="18" charset="0"/>
                <a:cs typeface="Times New Roman" pitchFamily="18" charset="0"/>
              </a:rPr>
              <a:t>DC machines  and AC </a:t>
            </a:r>
            <a:r>
              <a:rPr lang="en-IN" sz="2400" b="1" dirty="0" smtClean="0">
                <a:solidFill>
                  <a:srgbClr val="002060"/>
                </a:solidFill>
                <a:latin typeface="Times New Roman" pitchFamily="18" charset="0"/>
                <a:cs typeface="Times New Roman" pitchFamily="18" charset="0"/>
              </a:rPr>
              <a:t>machines</a:t>
            </a:r>
            <a:endParaRPr lang="en-IN" b="1" dirty="0">
              <a:solidFill>
                <a:srgbClr val="002060"/>
              </a:solidFill>
              <a:latin typeface="Times New Roman" pitchFamily="18" charset="0"/>
              <a:cs typeface="Times New Roman" pitchFamily="18" charset="0"/>
            </a:endParaRPr>
          </a:p>
        </p:txBody>
      </p:sp>
      <p:sp>
        <p:nvSpPr>
          <p:cNvPr id="8" name="Rectangle 7"/>
          <p:cNvSpPr/>
          <p:nvPr/>
        </p:nvSpPr>
        <p:spPr>
          <a:xfrm>
            <a:off x="5286380" y="1357298"/>
            <a:ext cx="3571900" cy="4154984"/>
          </a:xfrm>
          <a:prstGeom prst="rect">
            <a:avLst/>
          </a:prstGeom>
          <a:solidFill>
            <a:schemeClr val="accent2">
              <a:lumMod val="20000"/>
              <a:lumOff val="80000"/>
            </a:schemeClr>
          </a:solidFill>
          <a:ln>
            <a:solidFill>
              <a:srgbClr val="C00000"/>
            </a:solidFill>
          </a:ln>
        </p:spPr>
        <p:txBody>
          <a:bodyPr wrap="square">
            <a:spAutoFit/>
          </a:bodyPr>
          <a:lstStyle/>
          <a:p>
            <a:pPr marL="342900" indent="-342900" algn="ctr">
              <a:lnSpc>
                <a:spcPct val="200000"/>
              </a:lnSpc>
            </a:pPr>
            <a:r>
              <a:rPr lang="en-IN" sz="2400" u="sng" dirty="0" smtClean="0"/>
              <a:t>Sub - Contents</a:t>
            </a:r>
          </a:p>
          <a:p>
            <a:pPr marL="342900" indent="-342900">
              <a:lnSpc>
                <a:spcPct val="200000"/>
              </a:lnSpc>
              <a:buFont typeface="+mj-lt"/>
              <a:buAutoNum type="arabicPeriod"/>
            </a:pPr>
            <a:r>
              <a:rPr lang="en-IN" dirty="0" smtClean="0"/>
              <a:t>Faraday’s laws of electro-magnetic induction</a:t>
            </a:r>
          </a:p>
          <a:p>
            <a:pPr marL="342900" indent="-342900">
              <a:lnSpc>
                <a:spcPct val="200000"/>
              </a:lnSpc>
              <a:buFont typeface="+mj-lt"/>
              <a:buAutoNum type="arabicPeriod"/>
            </a:pPr>
            <a:r>
              <a:rPr lang="en-IN" dirty="0" smtClean="0"/>
              <a:t>DC motor</a:t>
            </a:r>
          </a:p>
          <a:p>
            <a:pPr marL="342900" indent="-342900">
              <a:lnSpc>
                <a:spcPct val="200000"/>
              </a:lnSpc>
              <a:buFont typeface="+mj-lt"/>
              <a:buAutoNum type="arabicPeriod"/>
            </a:pPr>
            <a:r>
              <a:rPr lang="en-IN" dirty="0" smtClean="0"/>
              <a:t>DC Generator</a:t>
            </a:r>
            <a:endParaRPr lang="en-US" dirty="0" smtClean="0"/>
          </a:p>
          <a:p>
            <a:pPr marL="342900" indent="-342900">
              <a:lnSpc>
                <a:spcPct val="200000"/>
              </a:lnSpc>
              <a:buFont typeface="+mj-lt"/>
              <a:buAutoNum type="arabicPeriod"/>
            </a:pPr>
            <a:r>
              <a:rPr lang="en-IN" dirty="0" smtClean="0"/>
              <a:t>Single-phase transformer</a:t>
            </a:r>
          </a:p>
          <a:p>
            <a:pPr marL="342900" indent="-342900">
              <a:lnSpc>
                <a:spcPct val="200000"/>
              </a:lnSpc>
              <a:buFont typeface="+mj-lt"/>
              <a:buAutoNum type="arabicPeriod"/>
            </a:pPr>
            <a:r>
              <a:rPr lang="en-IN" dirty="0" smtClean="0"/>
              <a:t>AC motors</a:t>
            </a:r>
          </a:p>
        </p:txBody>
      </p:sp>
      <p:sp>
        <p:nvSpPr>
          <p:cNvPr id="52232" name="AutoShape 8" descr="Brushed DC Motor: 130-Size, 3V, 17kRPM, 4A Stal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34" name="AutoShape 10" descr="Brushed DC Motor: 130-Size, 3V, 17kRPM, 4A Stal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36" name="AutoShape 12" descr="Brushed DC Motor: 130-Size, 3V, 17kRPM, 4A Stal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38" name="AutoShape 14" descr="Brushed DC Motor: 130-Size, 3V, 17kRPM, 4A Stal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2240" name="AutoShape 16" descr="Brushed DC Motor: 130-Size, 3V, 17kRPM, 4A Stal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2245" name="Picture 21" descr="11 Person Electric Shuttle Car With 5kw DC Motor Zero Pullution Customized  Color"/>
          <p:cNvPicPr>
            <a:picLocks noChangeAspect="1" noChangeArrowheads="1"/>
          </p:cNvPicPr>
          <p:nvPr/>
        </p:nvPicPr>
        <p:blipFill>
          <a:blip r:embed="rId2" cstate="print"/>
          <a:srcRect l="16114" t="18033" r="13574" b="18442"/>
          <a:stretch>
            <a:fillRect/>
          </a:stretch>
        </p:blipFill>
        <p:spPr bwMode="auto">
          <a:xfrm>
            <a:off x="785786" y="3714752"/>
            <a:ext cx="4092706" cy="2643206"/>
          </a:xfrm>
          <a:prstGeom prst="rect">
            <a:avLst/>
          </a:prstGeom>
          <a:ln>
            <a:noFill/>
          </a:ln>
          <a:effectLst>
            <a:softEdge rad="112500"/>
          </a:effectLst>
        </p:spPr>
      </p:pic>
      <p:pic>
        <p:nvPicPr>
          <p:cNvPr id="12" name="Picture 23" descr="DC Motor | Construction | Parts"/>
          <p:cNvPicPr>
            <a:picLocks noChangeAspect="1" noChangeArrowheads="1"/>
          </p:cNvPicPr>
          <p:nvPr/>
        </p:nvPicPr>
        <p:blipFill>
          <a:blip r:embed="rId3" cstate="print"/>
          <a:srcRect/>
          <a:stretch>
            <a:fillRect/>
          </a:stretch>
        </p:blipFill>
        <p:spPr bwMode="auto">
          <a:xfrm>
            <a:off x="928662" y="928670"/>
            <a:ext cx="3857652" cy="2263832"/>
          </a:xfrm>
          <a:prstGeom prst="rect">
            <a:avLst/>
          </a:prstGeom>
          <a:noFill/>
        </p:spPr>
      </p:pic>
      <p:sp>
        <p:nvSpPr>
          <p:cNvPr id="11" name="TextBox 10"/>
          <p:cNvSpPr txBox="1"/>
          <p:nvPr/>
        </p:nvSpPr>
        <p:spPr>
          <a:xfrm>
            <a:off x="1714480" y="6286520"/>
            <a:ext cx="1161665" cy="369332"/>
          </a:xfrm>
          <a:prstGeom prst="rect">
            <a:avLst/>
          </a:prstGeom>
          <a:noFill/>
        </p:spPr>
        <p:txBody>
          <a:bodyPr wrap="none" rtlCol="0">
            <a:spAutoFit/>
          </a:bodyPr>
          <a:lstStyle/>
          <a:p>
            <a:r>
              <a:rPr lang="en-IN" dirty="0" smtClean="0"/>
              <a:t>Electric bus</a:t>
            </a:r>
            <a:endParaRPr lang="en-US" dirty="0"/>
          </a:p>
        </p:txBody>
      </p:sp>
      <p:sp>
        <p:nvSpPr>
          <p:cNvPr id="13" name="TextBox 12"/>
          <p:cNvSpPr txBox="1"/>
          <p:nvPr/>
        </p:nvSpPr>
        <p:spPr>
          <a:xfrm>
            <a:off x="2214546" y="3202544"/>
            <a:ext cx="1528111" cy="369332"/>
          </a:xfrm>
          <a:prstGeom prst="rect">
            <a:avLst/>
          </a:prstGeom>
          <a:noFill/>
        </p:spPr>
        <p:txBody>
          <a:bodyPr wrap="none" rtlCol="0">
            <a:spAutoFit/>
          </a:bodyPr>
          <a:lstStyle/>
          <a:p>
            <a:r>
              <a:rPr lang="en-IN" dirty="0" smtClean="0"/>
              <a:t>DC motor parts</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483EA45-C5F3-41E6-85CC-4D69F8F94475}"/>
              </a:ext>
            </a:extLst>
          </p:cNvPr>
          <p:cNvSpPr>
            <a:spLocks noGrp="1"/>
          </p:cNvSpPr>
          <p:nvPr>
            <p:ph type="ftr" sz="quarter" idx="11"/>
          </p:nvPr>
        </p:nvSpPr>
        <p:spPr/>
        <p:txBody>
          <a:bodyPr/>
          <a:lstStyle/>
          <a:p>
            <a:r>
              <a:rPr lang="sv-SE"/>
              <a:t>K. Sateesh Kumar, Asst.Prof, SRMIST, Kattankulathur</a:t>
            </a:r>
            <a:endParaRPr lang="en-IN"/>
          </a:p>
        </p:txBody>
      </p:sp>
      <p:pic>
        <p:nvPicPr>
          <p:cNvPr id="3" name="Picture 2">
            <a:extLst>
              <a:ext uri="{FF2B5EF4-FFF2-40B4-BE49-F238E27FC236}">
                <a16:creationId xmlns:a16="http://schemas.microsoft.com/office/drawing/2014/main" xmlns="" id="{911C86A0-AF65-493B-95BD-485B05A69DB7}"/>
              </a:ext>
            </a:extLst>
          </p:cNvPr>
          <p:cNvPicPr>
            <a:picLocks noChangeAspect="1"/>
          </p:cNvPicPr>
          <p:nvPr/>
        </p:nvPicPr>
        <p:blipFill>
          <a:blip r:embed="rId2" cstate="print"/>
          <a:stretch>
            <a:fillRect/>
          </a:stretch>
        </p:blipFill>
        <p:spPr>
          <a:xfrm>
            <a:off x="716902" y="959460"/>
            <a:ext cx="2451896" cy="1699334"/>
          </a:xfrm>
          <a:prstGeom prst="rect">
            <a:avLst/>
          </a:prstGeom>
        </p:spPr>
      </p:pic>
      <p:sp>
        <p:nvSpPr>
          <p:cNvPr id="5" name="TextBox 4">
            <a:extLst>
              <a:ext uri="{FF2B5EF4-FFF2-40B4-BE49-F238E27FC236}">
                <a16:creationId xmlns:a16="http://schemas.microsoft.com/office/drawing/2014/main" xmlns="" id="{5D10DBB5-BB46-482C-89D2-E51DCB968F3C}"/>
              </a:ext>
            </a:extLst>
          </p:cNvPr>
          <p:cNvSpPr txBox="1"/>
          <p:nvPr/>
        </p:nvSpPr>
        <p:spPr>
          <a:xfrm>
            <a:off x="601394" y="436098"/>
            <a:ext cx="5238485" cy="369332"/>
          </a:xfrm>
          <a:prstGeom prst="rect">
            <a:avLst/>
          </a:prstGeom>
          <a:noFill/>
        </p:spPr>
        <p:txBody>
          <a:bodyPr wrap="none" rtlCol="0">
            <a:spAutoFit/>
          </a:bodyPr>
          <a:lstStyle/>
          <a:p>
            <a:r>
              <a:rPr lang="en-IN" b="1" dirty="0">
                <a:solidFill>
                  <a:srgbClr val="FF0000"/>
                </a:solidFill>
              </a:rPr>
              <a:t>Practice - Calculate the node voltages in the circuit:</a:t>
            </a:r>
          </a:p>
        </p:txBody>
      </p:sp>
      <p:sp>
        <p:nvSpPr>
          <p:cNvPr id="6" name="TextBox 5">
            <a:extLst>
              <a:ext uri="{FF2B5EF4-FFF2-40B4-BE49-F238E27FC236}">
                <a16:creationId xmlns:a16="http://schemas.microsoft.com/office/drawing/2014/main" xmlns="" id="{A3BBF19E-6362-494D-AD94-DBACFC796951}"/>
              </a:ext>
            </a:extLst>
          </p:cNvPr>
          <p:cNvSpPr txBox="1"/>
          <p:nvPr/>
        </p:nvSpPr>
        <p:spPr>
          <a:xfrm>
            <a:off x="1117832" y="2883876"/>
            <a:ext cx="2357568" cy="369332"/>
          </a:xfrm>
          <a:prstGeom prst="rect">
            <a:avLst/>
          </a:prstGeom>
          <a:noFill/>
        </p:spPr>
        <p:txBody>
          <a:bodyPr wrap="none" rtlCol="0">
            <a:spAutoFit/>
          </a:bodyPr>
          <a:lstStyle/>
          <a:p>
            <a:r>
              <a:rPr lang="en-IN" dirty="0"/>
              <a:t>Ans: V1 = -2V, V2 = -14V</a:t>
            </a:r>
          </a:p>
        </p:txBody>
      </p:sp>
    </p:spTree>
    <p:extLst>
      <p:ext uri="{BB962C8B-B14F-4D97-AF65-F5344CB8AC3E}">
        <p14:creationId xmlns:p14="http://schemas.microsoft.com/office/powerpoint/2010/main" xmlns="" val="3519051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BCF29AE-9CC0-44BF-A4DA-1D9351910285}"/>
              </a:ext>
            </a:extLst>
          </p:cNvPr>
          <p:cNvSpPr>
            <a:spLocks noGrp="1"/>
          </p:cNvSpPr>
          <p:nvPr>
            <p:ph type="ftr" sz="quarter" idx="11"/>
          </p:nvPr>
        </p:nvSpPr>
        <p:spPr/>
        <p:txBody>
          <a:bodyPr/>
          <a:lstStyle/>
          <a:p>
            <a:r>
              <a:rPr lang="sv-SE"/>
              <a:t>K. Sateesh Kumar, Asst.Prof, SRMIST, Kattankulathur</a:t>
            </a:r>
            <a:endParaRPr lang="en-IN"/>
          </a:p>
        </p:txBody>
      </p:sp>
      <p:sp>
        <p:nvSpPr>
          <p:cNvPr id="3" name="Footer Placeholder 3">
            <a:extLst>
              <a:ext uri="{FF2B5EF4-FFF2-40B4-BE49-F238E27FC236}">
                <a16:creationId xmlns:a16="http://schemas.microsoft.com/office/drawing/2014/main" xmlns="" id="{2301CC01-F244-48D2-8F32-6295D685150E}"/>
              </a:ext>
            </a:extLst>
          </p:cNvPr>
          <p:cNvSpPr txBox="1">
            <a:spLocks/>
          </p:cNvSpPr>
          <p:nvPr/>
        </p:nvSpPr>
        <p:spPr>
          <a:xfrm>
            <a:off x="2764639" y="6459786"/>
            <a:ext cx="3617103"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a:t>K. Sateesh Kumar, Asst.Prof, SRMIST, Kattankulathur</a:t>
            </a:r>
            <a:endParaRPr lang="en-IN"/>
          </a:p>
        </p:txBody>
      </p:sp>
      <p:sp>
        <p:nvSpPr>
          <p:cNvPr id="5" name="TextBox 4">
            <a:extLst>
              <a:ext uri="{FF2B5EF4-FFF2-40B4-BE49-F238E27FC236}">
                <a16:creationId xmlns:a16="http://schemas.microsoft.com/office/drawing/2014/main" xmlns="" id="{70D00161-6DC1-4F1C-B557-92E511081CE3}"/>
              </a:ext>
            </a:extLst>
          </p:cNvPr>
          <p:cNvSpPr txBox="1"/>
          <p:nvPr/>
        </p:nvSpPr>
        <p:spPr>
          <a:xfrm>
            <a:off x="275689" y="261697"/>
            <a:ext cx="8616791" cy="2816156"/>
          </a:xfrm>
          <a:prstGeom prst="rect">
            <a:avLst/>
          </a:prstGeom>
          <a:noFill/>
        </p:spPr>
        <p:txBody>
          <a:bodyPr wrap="square" rtlCol="0">
            <a:spAutoFit/>
          </a:bodyPr>
          <a:lstStyle/>
          <a:p>
            <a:r>
              <a:rPr lang="en-IN" sz="2400" dirty="0">
                <a:solidFill>
                  <a:schemeClr val="bg1"/>
                </a:solidFill>
                <a:highlight>
                  <a:srgbClr val="0000FF"/>
                </a:highlight>
              </a:rPr>
              <a:t>Mesh Analysis: </a:t>
            </a:r>
          </a:p>
          <a:p>
            <a:endParaRPr lang="en-IN" sz="1700" dirty="0">
              <a:solidFill>
                <a:schemeClr val="bg1"/>
              </a:solidFill>
              <a:highlight>
                <a:srgbClr val="0000FF"/>
              </a:highlight>
            </a:endParaRPr>
          </a:p>
          <a:p>
            <a:r>
              <a:rPr lang="en-IN" sz="1700" dirty="0">
                <a:latin typeface="Times New Roman" panose="02020603050405020304" pitchFamily="18" charset="0"/>
                <a:cs typeface="Times New Roman" panose="02020603050405020304" pitchFamily="18" charset="0"/>
              </a:rPr>
              <a:t>It is only applicable to a circuit that is planar. A planar circuit is one that can be drawn in a plain </a:t>
            </a:r>
          </a:p>
          <a:p>
            <a:r>
              <a:rPr lang="en-IN" sz="1700" dirty="0">
                <a:latin typeface="Times New Roman" panose="02020603050405020304" pitchFamily="18" charset="0"/>
                <a:cs typeface="Times New Roman" panose="02020603050405020304" pitchFamily="18" charset="0"/>
              </a:rPr>
              <a:t> with no branches crossing one another; otherwise it is a nonplanar.</a:t>
            </a:r>
          </a:p>
          <a:p>
            <a:endParaRPr lang="en-IN" sz="1700" dirty="0"/>
          </a:p>
          <a:p>
            <a:r>
              <a:rPr lang="en-IN" sz="1700" dirty="0">
                <a:latin typeface="Times New Roman" panose="02020603050405020304" pitchFamily="18" charset="0"/>
                <a:cs typeface="Times New Roman" panose="02020603050405020304" pitchFamily="18" charset="0"/>
              </a:rPr>
              <a:t>We interested in finding the mesh currents by applying Kirchhoff’s voltage law:</a:t>
            </a:r>
          </a:p>
          <a:p>
            <a:pPr marL="457200" indent="-457200"/>
            <a:r>
              <a:rPr lang="en-IN" sz="1700" dirty="0" smtClean="0">
                <a:latin typeface="Times New Roman" panose="02020603050405020304" pitchFamily="18" charset="0"/>
                <a:cs typeface="Times New Roman" panose="02020603050405020304" pitchFamily="18" charset="0"/>
              </a:rPr>
              <a:t>1. Assume </a:t>
            </a:r>
            <a:r>
              <a:rPr lang="en-IN" sz="1700" dirty="0">
                <a:latin typeface="Times New Roman" panose="02020603050405020304" pitchFamily="18" charset="0"/>
                <a:cs typeface="Times New Roman" panose="02020603050405020304" pitchFamily="18" charset="0"/>
              </a:rPr>
              <a:t>unknown currents in the given circuit and show their directions </a:t>
            </a:r>
            <a:r>
              <a:rPr lang="en-IN" sz="1700" dirty="0" smtClean="0">
                <a:latin typeface="Times New Roman" panose="02020603050405020304" pitchFamily="18" charset="0"/>
                <a:cs typeface="Times New Roman" panose="02020603050405020304" pitchFamily="18" charset="0"/>
              </a:rPr>
              <a:t>arbitrarily</a:t>
            </a:r>
          </a:p>
          <a:p>
            <a:pPr marL="457200" indent="-457200"/>
            <a:r>
              <a:rPr lang="en-IN" sz="1700" dirty="0" smtClean="0">
                <a:latin typeface="Times New Roman" panose="02020603050405020304" pitchFamily="18" charset="0"/>
                <a:cs typeface="Times New Roman" panose="02020603050405020304" pitchFamily="18" charset="0"/>
              </a:rPr>
              <a:t> </a:t>
            </a:r>
            <a:r>
              <a:rPr lang="en-IN" sz="1700" dirty="0">
                <a:latin typeface="Times New Roman" panose="02020603050405020304" pitchFamily="18" charset="0"/>
                <a:cs typeface="Times New Roman" panose="02020603050405020304" pitchFamily="18" charset="0"/>
              </a:rPr>
              <a:t>by arrows.</a:t>
            </a:r>
          </a:p>
          <a:p>
            <a:r>
              <a:rPr lang="en-IN" sz="1700" dirty="0" smtClean="0">
                <a:latin typeface="Times New Roman" panose="02020603050405020304" pitchFamily="18" charset="0"/>
                <a:cs typeface="Times New Roman" panose="02020603050405020304" pitchFamily="18" charset="0"/>
              </a:rPr>
              <a:t>2</a:t>
            </a:r>
            <a:r>
              <a:rPr lang="en-IN" sz="1700" dirty="0">
                <a:latin typeface="Times New Roman" panose="02020603050405020304" pitchFamily="18" charset="0"/>
                <a:cs typeface="Times New Roman" panose="02020603050405020304" pitchFamily="18" charset="0"/>
              </a:rPr>
              <a:t>. Apply KVL, and represent the equation in terms of mesh currents (unknown)</a:t>
            </a:r>
          </a:p>
          <a:p>
            <a:r>
              <a:rPr lang="en-IN" sz="1700" dirty="0" smtClean="0">
                <a:latin typeface="Times New Roman" panose="02020603050405020304" pitchFamily="18" charset="0"/>
                <a:cs typeface="Times New Roman" panose="02020603050405020304" pitchFamily="18" charset="0"/>
              </a:rPr>
              <a:t>3</a:t>
            </a:r>
            <a:r>
              <a:rPr lang="en-IN" sz="1700" dirty="0">
                <a:latin typeface="Times New Roman" panose="02020603050405020304" pitchFamily="18" charset="0"/>
                <a:cs typeface="Times New Roman" panose="02020603050405020304" pitchFamily="18" charset="0"/>
              </a:rPr>
              <a:t>. Obtain the unknown current by solving the equations.</a:t>
            </a:r>
          </a:p>
        </p:txBody>
      </p:sp>
      <p:sp>
        <p:nvSpPr>
          <p:cNvPr id="6" name="TextBox 5">
            <a:extLst>
              <a:ext uri="{FF2B5EF4-FFF2-40B4-BE49-F238E27FC236}">
                <a16:creationId xmlns:a16="http://schemas.microsoft.com/office/drawing/2014/main" xmlns="" id="{86932F52-D4E9-42C7-8A8D-F0188FD53137}"/>
              </a:ext>
            </a:extLst>
          </p:cNvPr>
          <p:cNvSpPr txBox="1"/>
          <p:nvPr/>
        </p:nvSpPr>
        <p:spPr>
          <a:xfrm>
            <a:off x="385670" y="5659619"/>
            <a:ext cx="5704062" cy="646331"/>
          </a:xfrm>
          <a:prstGeom prst="rect">
            <a:avLst/>
          </a:prstGeom>
          <a:noFill/>
        </p:spPr>
        <p:txBody>
          <a:bodyPr wrap="none" rtlCol="0">
            <a:spAutoFit/>
          </a:bodyPr>
          <a:lstStyle/>
          <a:p>
            <a:r>
              <a:rPr lang="en-IN" dirty="0"/>
              <a:t>Note: </a:t>
            </a:r>
          </a:p>
          <a:p>
            <a:r>
              <a:rPr lang="en-IN" dirty="0"/>
              <a:t> A mesh is a loop which does not contain any other loops within it.</a:t>
            </a:r>
          </a:p>
        </p:txBody>
      </p:sp>
      <p:pic>
        <p:nvPicPr>
          <p:cNvPr id="8" name="Picture 7">
            <a:extLst>
              <a:ext uri="{FF2B5EF4-FFF2-40B4-BE49-F238E27FC236}">
                <a16:creationId xmlns:a16="http://schemas.microsoft.com/office/drawing/2014/main" xmlns="" id="{1850F047-DAD2-44B8-AFEE-88FFA7C3F5C7}"/>
              </a:ext>
            </a:extLst>
          </p:cNvPr>
          <p:cNvPicPr>
            <a:picLocks noChangeAspect="1"/>
          </p:cNvPicPr>
          <p:nvPr/>
        </p:nvPicPr>
        <p:blipFill>
          <a:blip r:embed="rId2" cstate="print"/>
          <a:stretch>
            <a:fillRect/>
          </a:stretch>
        </p:blipFill>
        <p:spPr>
          <a:xfrm>
            <a:off x="5514223" y="3432747"/>
            <a:ext cx="2387057" cy="1911746"/>
          </a:xfrm>
          <a:prstGeom prst="rect">
            <a:avLst/>
          </a:prstGeom>
        </p:spPr>
      </p:pic>
      <p:pic>
        <p:nvPicPr>
          <p:cNvPr id="9" name="Picture 8">
            <a:extLst>
              <a:ext uri="{FF2B5EF4-FFF2-40B4-BE49-F238E27FC236}">
                <a16:creationId xmlns:a16="http://schemas.microsoft.com/office/drawing/2014/main" xmlns="" id="{0A560BDF-698B-495A-B7EF-97CA28B39E48}"/>
              </a:ext>
            </a:extLst>
          </p:cNvPr>
          <p:cNvPicPr>
            <a:picLocks noChangeAspect="1"/>
          </p:cNvPicPr>
          <p:nvPr/>
        </p:nvPicPr>
        <p:blipFill>
          <a:blip r:embed="rId3" cstate="print"/>
          <a:stretch>
            <a:fillRect/>
          </a:stretch>
        </p:blipFill>
        <p:spPr>
          <a:xfrm>
            <a:off x="978141" y="3571876"/>
            <a:ext cx="1183829" cy="1763606"/>
          </a:xfrm>
          <a:prstGeom prst="rect">
            <a:avLst/>
          </a:prstGeom>
        </p:spPr>
      </p:pic>
      <p:pic>
        <p:nvPicPr>
          <p:cNvPr id="10" name="Picture 9">
            <a:extLst>
              <a:ext uri="{FF2B5EF4-FFF2-40B4-BE49-F238E27FC236}">
                <a16:creationId xmlns:a16="http://schemas.microsoft.com/office/drawing/2014/main" xmlns="" id="{4E72769A-BA2F-4503-B506-4B881CC039F7}"/>
              </a:ext>
            </a:extLst>
          </p:cNvPr>
          <p:cNvPicPr>
            <a:picLocks noChangeAspect="1"/>
          </p:cNvPicPr>
          <p:nvPr/>
        </p:nvPicPr>
        <p:blipFill>
          <a:blip r:embed="rId4" cstate="print"/>
          <a:stretch>
            <a:fillRect/>
          </a:stretch>
        </p:blipFill>
        <p:spPr>
          <a:xfrm>
            <a:off x="2627037" y="3366405"/>
            <a:ext cx="1741920" cy="1849028"/>
          </a:xfrm>
          <a:prstGeom prst="rect">
            <a:avLst/>
          </a:prstGeom>
        </p:spPr>
      </p:pic>
      <p:sp>
        <p:nvSpPr>
          <p:cNvPr id="11" name="TextBox 10">
            <a:extLst>
              <a:ext uri="{FF2B5EF4-FFF2-40B4-BE49-F238E27FC236}">
                <a16:creationId xmlns:a16="http://schemas.microsoft.com/office/drawing/2014/main" xmlns="" id="{8BC47E45-8D82-4C08-A2C5-A07A2EFBF300}"/>
              </a:ext>
            </a:extLst>
          </p:cNvPr>
          <p:cNvSpPr txBox="1"/>
          <p:nvPr/>
        </p:nvSpPr>
        <p:spPr>
          <a:xfrm>
            <a:off x="967750" y="5340021"/>
            <a:ext cx="1015955" cy="646331"/>
          </a:xfrm>
          <a:prstGeom prst="rect">
            <a:avLst/>
          </a:prstGeom>
          <a:noFill/>
        </p:spPr>
        <p:txBody>
          <a:bodyPr wrap="square" rtlCol="0">
            <a:spAutoFit/>
          </a:bodyPr>
          <a:lstStyle/>
          <a:p>
            <a:r>
              <a:rPr lang="en-IN" sz="1200" dirty="0"/>
              <a:t>Planar circuit with crossing branches</a:t>
            </a:r>
          </a:p>
        </p:txBody>
      </p:sp>
      <p:sp>
        <p:nvSpPr>
          <p:cNvPr id="12" name="TextBox 11">
            <a:extLst>
              <a:ext uri="{FF2B5EF4-FFF2-40B4-BE49-F238E27FC236}">
                <a16:creationId xmlns:a16="http://schemas.microsoft.com/office/drawing/2014/main" xmlns="" id="{D2056EC9-A5F2-4846-B0FB-49027DAACC43}"/>
              </a:ext>
            </a:extLst>
          </p:cNvPr>
          <p:cNvSpPr txBox="1"/>
          <p:nvPr/>
        </p:nvSpPr>
        <p:spPr>
          <a:xfrm>
            <a:off x="3035453" y="5266719"/>
            <a:ext cx="1015955" cy="646331"/>
          </a:xfrm>
          <a:prstGeom prst="rect">
            <a:avLst/>
          </a:prstGeom>
          <a:noFill/>
        </p:spPr>
        <p:txBody>
          <a:bodyPr wrap="square" rtlCol="0">
            <a:spAutoFit/>
          </a:bodyPr>
          <a:lstStyle/>
          <a:p>
            <a:r>
              <a:rPr lang="en-IN" sz="1200" dirty="0"/>
              <a:t>circuit with no crossing branches</a:t>
            </a:r>
          </a:p>
        </p:txBody>
      </p:sp>
      <p:sp>
        <p:nvSpPr>
          <p:cNvPr id="13" name="Arrow: Right 12">
            <a:extLst>
              <a:ext uri="{FF2B5EF4-FFF2-40B4-BE49-F238E27FC236}">
                <a16:creationId xmlns:a16="http://schemas.microsoft.com/office/drawing/2014/main" xmlns="" id="{C7AF40BD-06F1-4FF5-8D9C-B9C41D2993D8}"/>
              </a:ext>
            </a:extLst>
          </p:cNvPr>
          <p:cNvSpPr/>
          <p:nvPr/>
        </p:nvSpPr>
        <p:spPr>
          <a:xfrm>
            <a:off x="2268415" y="4410968"/>
            <a:ext cx="252176" cy="231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xmlns="" id="{8BC47E45-8D82-4C08-A2C5-A07A2EFBF300}"/>
              </a:ext>
            </a:extLst>
          </p:cNvPr>
          <p:cNvSpPr txBox="1"/>
          <p:nvPr/>
        </p:nvSpPr>
        <p:spPr>
          <a:xfrm>
            <a:off x="6090468" y="5450857"/>
            <a:ext cx="1307860" cy="276999"/>
          </a:xfrm>
          <a:prstGeom prst="rect">
            <a:avLst/>
          </a:prstGeom>
          <a:noFill/>
        </p:spPr>
        <p:txBody>
          <a:bodyPr wrap="square" rtlCol="0">
            <a:spAutoFit/>
          </a:bodyPr>
          <a:lstStyle/>
          <a:p>
            <a:r>
              <a:rPr lang="en-IN" sz="1200" dirty="0" smtClean="0"/>
              <a:t>Non-planar circuit</a:t>
            </a:r>
            <a:endParaRPr lang="en-IN" sz="1200" dirty="0"/>
          </a:p>
        </p:txBody>
      </p:sp>
    </p:spTree>
    <p:extLst>
      <p:ext uri="{BB962C8B-B14F-4D97-AF65-F5344CB8AC3E}">
        <p14:creationId xmlns:p14="http://schemas.microsoft.com/office/powerpoint/2010/main" xmlns="" val="21274759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3">
            <a:extLst>
              <a:ext uri="{FF2B5EF4-FFF2-40B4-BE49-F238E27FC236}">
                <a16:creationId xmlns:a16="http://schemas.microsoft.com/office/drawing/2014/main" xmlns="" id="{3B0511C1-8D2F-40ED-8F97-2DC2F180EB7D}"/>
              </a:ext>
            </a:extLst>
          </p:cNvPr>
          <p:cNvGraphicFramePr>
            <a:graphicFrameLocks noChangeAspect="1"/>
          </p:cNvGraphicFramePr>
          <p:nvPr>
            <p:extLst>
              <p:ext uri="{D42A27DB-BD31-4B8C-83A1-F6EECF244321}">
                <p14:modId xmlns:p14="http://schemas.microsoft.com/office/powerpoint/2010/main" xmlns="" val="3922751343"/>
              </p:ext>
            </p:extLst>
          </p:nvPr>
        </p:nvGraphicFramePr>
        <p:xfrm>
          <a:off x="1463278" y="192881"/>
          <a:ext cx="5880058" cy="6121026"/>
        </p:xfrm>
        <a:graphic>
          <a:graphicData uri="http://schemas.openxmlformats.org/presentationml/2006/ole">
            <p:oleObj spid="_x0000_s52226" name="Document" r:id="rId4" imgW="5940848" imgH="4638040" progId="Word.Document.12">
              <p:embed/>
            </p:oleObj>
          </a:graphicData>
        </a:graphic>
      </p:graphicFrame>
      <p:sp>
        <p:nvSpPr>
          <p:cNvPr id="3" name="Footer Placeholder 2">
            <a:extLst>
              <a:ext uri="{FF2B5EF4-FFF2-40B4-BE49-F238E27FC236}">
                <a16:creationId xmlns:a16="http://schemas.microsoft.com/office/drawing/2014/main" xmlns="" id="{527132C0-90D1-462E-A8F4-5172EE00DC1D}"/>
              </a:ext>
            </a:extLst>
          </p:cNvPr>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5">
            <a:extLst>
              <a:ext uri="{FF2B5EF4-FFF2-40B4-BE49-F238E27FC236}">
                <a16:creationId xmlns:a16="http://schemas.microsoft.com/office/drawing/2014/main" xmlns="" id="{831DEF9F-9CA1-4190-97D9-F3328C3A6080}"/>
              </a:ext>
            </a:extLst>
          </p:cNvPr>
          <p:cNvGraphicFramePr>
            <a:graphicFrameLocks noChangeAspect="1"/>
          </p:cNvGraphicFramePr>
          <p:nvPr>
            <p:extLst>
              <p:ext uri="{D42A27DB-BD31-4B8C-83A1-F6EECF244321}">
                <p14:modId xmlns:p14="http://schemas.microsoft.com/office/powerpoint/2010/main" xmlns="" val="2080636805"/>
              </p:ext>
            </p:extLst>
          </p:nvPr>
        </p:nvGraphicFramePr>
        <p:xfrm>
          <a:off x="1710928" y="-471488"/>
          <a:ext cx="5706263" cy="7177951"/>
        </p:xfrm>
        <a:graphic>
          <a:graphicData uri="http://schemas.openxmlformats.org/presentationml/2006/ole">
            <p:oleObj spid="_x0000_s53250" name="Document" r:id="rId4" imgW="5931493" imgH="5605665" progId="Word.Document.12">
              <p:embed/>
            </p:oleObj>
          </a:graphicData>
        </a:graphic>
      </p:graphicFrame>
      <p:sp>
        <p:nvSpPr>
          <p:cNvPr id="3" name="Footer Placeholder 2">
            <a:extLst>
              <a:ext uri="{FF2B5EF4-FFF2-40B4-BE49-F238E27FC236}">
                <a16:creationId xmlns:a16="http://schemas.microsoft.com/office/drawing/2014/main" xmlns="" id="{BAE30DCD-963F-4666-9139-0FAE21400CC3}"/>
              </a:ext>
            </a:extLst>
          </p:cNvPr>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38947FC-3CA7-49DB-BB3B-F064ACE0F641}"/>
              </a:ext>
            </a:extLst>
          </p:cNvPr>
          <p:cNvSpPr>
            <a:spLocks noGrp="1"/>
          </p:cNvSpPr>
          <p:nvPr>
            <p:ph type="ftr" sz="quarter" idx="11"/>
          </p:nvPr>
        </p:nvSpPr>
        <p:spPr/>
        <p:txBody>
          <a:bodyPr/>
          <a:lstStyle/>
          <a:p>
            <a:r>
              <a:rPr lang="sv-SE"/>
              <a:t>K. Sateesh Kumar, Asst.Prof, SRMIST, Kattankulathur</a:t>
            </a:r>
            <a:endParaRPr lang="en-IN"/>
          </a:p>
        </p:txBody>
      </p:sp>
      <p:pic>
        <p:nvPicPr>
          <p:cNvPr id="3" name="Picture 2">
            <a:extLst>
              <a:ext uri="{FF2B5EF4-FFF2-40B4-BE49-F238E27FC236}">
                <a16:creationId xmlns:a16="http://schemas.microsoft.com/office/drawing/2014/main" xmlns="" id="{FBE3EBE1-FADA-41AB-9F82-BFA8DAC741C0}"/>
              </a:ext>
            </a:extLst>
          </p:cNvPr>
          <p:cNvPicPr>
            <a:picLocks noChangeAspect="1"/>
          </p:cNvPicPr>
          <p:nvPr/>
        </p:nvPicPr>
        <p:blipFill>
          <a:blip r:embed="rId2" cstate="print"/>
          <a:stretch>
            <a:fillRect/>
          </a:stretch>
        </p:blipFill>
        <p:spPr>
          <a:xfrm>
            <a:off x="463025" y="730640"/>
            <a:ext cx="2432451" cy="2364252"/>
          </a:xfrm>
          <a:prstGeom prst="rect">
            <a:avLst/>
          </a:prstGeom>
        </p:spPr>
      </p:pic>
      <p:sp>
        <p:nvSpPr>
          <p:cNvPr id="4" name="TextBox 3">
            <a:extLst>
              <a:ext uri="{FF2B5EF4-FFF2-40B4-BE49-F238E27FC236}">
                <a16:creationId xmlns:a16="http://schemas.microsoft.com/office/drawing/2014/main" xmlns="" id="{E9F65B96-2B6B-4519-A5D5-AF82312D3005}"/>
              </a:ext>
            </a:extLst>
          </p:cNvPr>
          <p:cNvSpPr txBox="1"/>
          <p:nvPr/>
        </p:nvSpPr>
        <p:spPr>
          <a:xfrm>
            <a:off x="580293" y="281354"/>
            <a:ext cx="4167103" cy="369332"/>
          </a:xfrm>
          <a:prstGeom prst="rect">
            <a:avLst/>
          </a:prstGeom>
          <a:noFill/>
        </p:spPr>
        <p:txBody>
          <a:bodyPr wrap="none" rtlCol="0">
            <a:spAutoFit/>
          </a:bodyPr>
          <a:lstStyle/>
          <a:p>
            <a:r>
              <a:rPr lang="en-IN" b="1" dirty="0">
                <a:solidFill>
                  <a:srgbClr val="FF0000"/>
                </a:solidFill>
              </a:rPr>
              <a:t>Calculate the mesh currents i1, i2, and i3:</a:t>
            </a:r>
          </a:p>
        </p:txBody>
      </p:sp>
      <p:sp>
        <p:nvSpPr>
          <p:cNvPr id="5" name="TextBox 4">
            <a:extLst>
              <a:ext uri="{FF2B5EF4-FFF2-40B4-BE49-F238E27FC236}">
                <a16:creationId xmlns:a16="http://schemas.microsoft.com/office/drawing/2014/main" xmlns="" id="{1AF6F2A5-D0FF-4308-AD73-E1CEEFFB55E8}"/>
              </a:ext>
            </a:extLst>
          </p:cNvPr>
          <p:cNvSpPr txBox="1"/>
          <p:nvPr/>
        </p:nvSpPr>
        <p:spPr>
          <a:xfrm>
            <a:off x="749104" y="3316456"/>
            <a:ext cx="2805127" cy="369332"/>
          </a:xfrm>
          <a:prstGeom prst="rect">
            <a:avLst/>
          </a:prstGeom>
          <a:noFill/>
        </p:spPr>
        <p:txBody>
          <a:bodyPr wrap="none" rtlCol="0">
            <a:spAutoFit/>
          </a:bodyPr>
          <a:lstStyle/>
          <a:p>
            <a:r>
              <a:rPr lang="en-IN" dirty="0"/>
              <a:t>Ans: i1 = 1A, i2 = 1A, i3 = 0A</a:t>
            </a:r>
          </a:p>
        </p:txBody>
      </p:sp>
    </p:spTree>
    <p:extLst>
      <p:ext uri="{BB962C8B-B14F-4D97-AF65-F5344CB8AC3E}">
        <p14:creationId xmlns:p14="http://schemas.microsoft.com/office/powerpoint/2010/main" xmlns="" val="2667774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5C768A6-27A9-4753-AA94-80A854A1BC3C}"/>
              </a:ext>
            </a:extLst>
          </p:cNvPr>
          <p:cNvSpPr>
            <a:spLocks noGrp="1"/>
          </p:cNvSpPr>
          <p:nvPr>
            <p:ph type="ftr" sz="quarter" idx="11"/>
          </p:nvPr>
        </p:nvSpPr>
        <p:spPr/>
        <p:txBody>
          <a:bodyPr/>
          <a:lstStyle/>
          <a:p>
            <a:r>
              <a:rPr lang="sv-SE"/>
              <a:t>K. Sateesh Kumar, Asst.Prof, SRMIST, Kattankulathur</a:t>
            </a:r>
            <a:endParaRPr lang="en-IN"/>
          </a:p>
        </p:txBody>
      </p:sp>
      <p:sp>
        <p:nvSpPr>
          <p:cNvPr id="4" name="TextBox 3">
            <a:extLst>
              <a:ext uri="{FF2B5EF4-FFF2-40B4-BE49-F238E27FC236}">
                <a16:creationId xmlns:a16="http://schemas.microsoft.com/office/drawing/2014/main" xmlns="" id="{763D6EEF-2A48-41E0-975C-0BD3D15B84B5}"/>
              </a:ext>
            </a:extLst>
          </p:cNvPr>
          <p:cNvSpPr txBox="1"/>
          <p:nvPr/>
        </p:nvSpPr>
        <p:spPr>
          <a:xfrm>
            <a:off x="601394" y="436098"/>
            <a:ext cx="5286832" cy="369332"/>
          </a:xfrm>
          <a:prstGeom prst="rect">
            <a:avLst/>
          </a:prstGeom>
          <a:noFill/>
        </p:spPr>
        <p:txBody>
          <a:bodyPr wrap="none" rtlCol="0">
            <a:spAutoFit/>
          </a:bodyPr>
          <a:lstStyle/>
          <a:p>
            <a:r>
              <a:rPr lang="en-IN" b="1" dirty="0">
                <a:solidFill>
                  <a:srgbClr val="FF0000"/>
                </a:solidFill>
              </a:rPr>
              <a:t>Practice - Calculate the mesh currents in the circuit:</a:t>
            </a:r>
          </a:p>
        </p:txBody>
      </p:sp>
      <p:sp>
        <p:nvSpPr>
          <p:cNvPr id="6" name="TextBox 5">
            <a:extLst>
              <a:ext uri="{FF2B5EF4-FFF2-40B4-BE49-F238E27FC236}">
                <a16:creationId xmlns:a16="http://schemas.microsoft.com/office/drawing/2014/main" xmlns="" id="{C9834B84-BF00-4906-B89F-6F3269D5945E}"/>
              </a:ext>
            </a:extLst>
          </p:cNvPr>
          <p:cNvSpPr txBox="1"/>
          <p:nvPr/>
        </p:nvSpPr>
        <p:spPr>
          <a:xfrm>
            <a:off x="1117832" y="2883876"/>
            <a:ext cx="2036904" cy="369332"/>
          </a:xfrm>
          <a:prstGeom prst="rect">
            <a:avLst/>
          </a:prstGeom>
          <a:noFill/>
        </p:spPr>
        <p:txBody>
          <a:bodyPr wrap="none" rtlCol="0">
            <a:spAutoFit/>
          </a:bodyPr>
          <a:lstStyle/>
          <a:p>
            <a:r>
              <a:rPr lang="en-IN" dirty="0"/>
              <a:t>Ans: i1 = 2A, i2 = 0A</a:t>
            </a:r>
          </a:p>
        </p:txBody>
      </p:sp>
      <p:pic>
        <p:nvPicPr>
          <p:cNvPr id="8" name="Picture 7">
            <a:extLst>
              <a:ext uri="{FF2B5EF4-FFF2-40B4-BE49-F238E27FC236}">
                <a16:creationId xmlns:a16="http://schemas.microsoft.com/office/drawing/2014/main" xmlns="" id="{C9FBCEA7-0BB0-4F71-8E3F-303F6630EAE5}"/>
              </a:ext>
            </a:extLst>
          </p:cNvPr>
          <p:cNvPicPr>
            <a:picLocks noChangeAspect="1"/>
          </p:cNvPicPr>
          <p:nvPr/>
        </p:nvPicPr>
        <p:blipFill>
          <a:blip r:embed="rId2" cstate="print"/>
          <a:stretch>
            <a:fillRect/>
          </a:stretch>
        </p:blipFill>
        <p:spPr>
          <a:xfrm>
            <a:off x="745251" y="900331"/>
            <a:ext cx="2652097" cy="1915403"/>
          </a:xfrm>
          <a:prstGeom prst="rect">
            <a:avLst/>
          </a:prstGeom>
        </p:spPr>
      </p:pic>
    </p:spTree>
    <p:extLst>
      <p:ext uri="{BB962C8B-B14F-4D97-AF65-F5344CB8AC3E}">
        <p14:creationId xmlns:p14="http://schemas.microsoft.com/office/powerpoint/2010/main" xmlns="" val="2034301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a:extLst>
              <a:ext uri="{FF2B5EF4-FFF2-40B4-BE49-F238E27FC236}">
                <a16:creationId xmlns:a16="http://schemas.microsoft.com/office/drawing/2014/main" xmlns="" id="{B9131E47-C515-4E0E-9D05-B4C9FA49B77E}"/>
              </a:ext>
            </a:extLst>
          </p:cNvPr>
          <p:cNvGraphicFramePr>
            <a:graphicFrameLocks noChangeAspect="1"/>
          </p:cNvGraphicFramePr>
          <p:nvPr/>
        </p:nvGraphicFramePr>
        <p:xfrm>
          <a:off x="1469231" y="1295400"/>
          <a:ext cx="6429375" cy="4419600"/>
        </p:xfrm>
        <a:graphic>
          <a:graphicData uri="http://schemas.openxmlformats.org/presentationml/2006/ole">
            <p:oleObj spid="_x0000_s54274" name="Document" r:id="rId4" imgW="5940848" imgH="3061863" progId="Word.Document.12">
              <p:embed/>
            </p:oleObj>
          </a:graphicData>
        </a:graphic>
      </p:graphicFrame>
      <p:sp>
        <p:nvSpPr>
          <p:cNvPr id="3" name="Footer Placeholder 2">
            <a:extLst>
              <a:ext uri="{FF2B5EF4-FFF2-40B4-BE49-F238E27FC236}">
                <a16:creationId xmlns:a16="http://schemas.microsoft.com/office/drawing/2014/main" xmlns="" id="{1ACF98C1-A871-4B8C-AE6E-7EA044E6AA14}"/>
              </a:ext>
            </a:extLst>
          </p:cNvPr>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a:extLst>
              <a:ext uri="{FF2B5EF4-FFF2-40B4-BE49-F238E27FC236}">
                <a16:creationId xmlns:a16="http://schemas.microsoft.com/office/drawing/2014/main" xmlns="" id="{89CE5F89-7694-4ABD-A737-7D0548301C47}"/>
              </a:ext>
            </a:extLst>
          </p:cNvPr>
          <p:cNvGraphicFramePr>
            <a:graphicFrameLocks noChangeAspect="1"/>
          </p:cNvGraphicFramePr>
          <p:nvPr>
            <p:extLst>
              <p:ext uri="{D42A27DB-BD31-4B8C-83A1-F6EECF244321}">
                <p14:modId xmlns:p14="http://schemas.microsoft.com/office/powerpoint/2010/main" xmlns="" val="676964335"/>
              </p:ext>
            </p:extLst>
          </p:nvPr>
        </p:nvGraphicFramePr>
        <p:xfrm>
          <a:off x="1899139" y="374880"/>
          <a:ext cx="5412545" cy="5844774"/>
        </p:xfrm>
        <a:graphic>
          <a:graphicData uri="http://schemas.openxmlformats.org/presentationml/2006/ole">
            <p:oleObj spid="_x0000_s55298" name="Document" r:id="rId4" imgW="5940848" imgH="4811088" progId="Word.Document.12">
              <p:embed/>
            </p:oleObj>
          </a:graphicData>
        </a:graphic>
      </p:graphicFrame>
      <p:sp>
        <p:nvSpPr>
          <p:cNvPr id="3" name="Footer Placeholder 2">
            <a:extLst>
              <a:ext uri="{FF2B5EF4-FFF2-40B4-BE49-F238E27FC236}">
                <a16:creationId xmlns:a16="http://schemas.microsoft.com/office/drawing/2014/main" xmlns="" id="{D24A2C23-B692-4394-9275-39D89489338B}"/>
              </a:ext>
            </a:extLst>
          </p:cNvPr>
          <p:cNvSpPr>
            <a:spLocks noGrp="1"/>
          </p:cNvSpPr>
          <p:nvPr>
            <p:ph type="ftr" sz="quarter" idx="11"/>
          </p:nvPr>
        </p:nvSpPr>
        <p:spPr/>
        <p:txBody>
          <a:bodyPr/>
          <a:lstStyle/>
          <a:p>
            <a:pPr>
              <a:defRPr/>
            </a:pPr>
            <a:r>
              <a:rPr lang="sv-SE"/>
              <a:t>K. Sateesh Kumar, Asst.Prof, SRMIST, Kattankulathur</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 descr="Supernode Analysis for Electric Circuit Easy Solving – Wira Electrical"/>
          <p:cNvPicPr>
            <a:picLocks noChangeAspect="1" noChangeArrowheads="1"/>
          </p:cNvPicPr>
          <p:nvPr/>
        </p:nvPicPr>
        <p:blipFill>
          <a:blip r:embed="rId2" cstate="print"/>
          <a:srcRect/>
          <a:stretch>
            <a:fillRect/>
          </a:stretch>
        </p:blipFill>
        <p:spPr bwMode="auto">
          <a:xfrm>
            <a:off x="785813" y="3203575"/>
            <a:ext cx="3643312" cy="2871788"/>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a:defRPr/>
            </a:pPr>
            <a:r>
              <a:rPr lang="sv-SE" smtClean="0"/>
              <a:t>K. Sateesh Kumar, Asst.Prof, SRMIST, Kattankulathur</a:t>
            </a:r>
            <a:endParaRPr lang="en-US"/>
          </a:p>
        </p:txBody>
      </p:sp>
      <p:sp>
        <p:nvSpPr>
          <p:cNvPr id="14340" name="TextBox 5"/>
          <p:cNvSpPr txBox="1">
            <a:spLocks noChangeArrowheads="1"/>
          </p:cNvSpPr>
          <p:nvPr/>
        </p:nvSpPr>
        <p:spPr bwMode="auto">
          <a:xfrm>
            <a:off x="3786188" y="214313"/>
            <a:ext cx="1911350" cy="461962"/>
          </a:xfrm>
          <a:prstGeom prst="rect">
            <a:avLst/>
          </a:prstGeom>
          <a:solidFill>
            <a:schemeClr val="accent2"/>
          </a:solidFill>
          <a:ln w="9525">
            <a:noFill/>
            <a:miter lim="800000"/>
            <a:headEnd/>
            <a:tailEnd/>
          </a:ln>
        </p:spPr>
        <p:txBody>
          <a:bodyPr wrap="none">
            <a:spAutoFit/>
          </a:bodyPr>
          <a:lstStyle/>
          <a:p>
            <a:pPr algn="ctr"/>
            <a:r>
              <a:rPr lang="en-IN" sz="2400" b="1">
                <a:solidFill>
                  <a:schemeClr val="bg1"/>
                </a:solidFill>
              </a:rPr>
              <a:t>Super Node</a:t>
            </a:r>
            <a:endParaRPr lang="en-US" sz="2400" b="1">
              <a:solidFill>
                <a:schemeClr val="bg1"/>
              </a:solidFill>
            </a:endParaRPr>
          </a:p>
        </p:txBody>
      </p:sp>
      <p:sp>
        <p:nvSpPr>
          <p:cNvPr id="14341" name="Rectangle 8"/>
          <p:cNvSpPr>
            <a:spLocks noChangeArrowheads="1"/>
          </p:cNvSpPr>
          <p:nvPr/>
        </p:nvSpPr>
        <p:spPr bwMode="auto">
          <a:xfrm>
            <a:off x="428625" y="785813"/>
            <a:ext cx="8429625" cy="2586037"/>
          </a:xfrm>
          <a:prstGeom prst="rect">
            <a:avLst/>
          </a:prstGeom>
          <a:noFill/>
          <a:ln w="9525">
            <a:noFill/>
            <a:miter lim="800000"/>
            <a:headEnd/>
            <a:tailEnd/>
          </a:ln>
        </p:spPr>
        <p:txBody>
          <a:bodyPr>
            <a:spAutoFit/>
          </a:bodyPr>
          <a:lstStyle/>
          <a:p>
            <a:pPr algn="just">
              <a:lnSpc>
                <a:spcPct val="150000"/>
              </a:lnSpc>
            </a:pPr>
            <a:r>
              <a:rPr lang="en-IN" b="1"/>
              <a:t>If a voltage source exists between two contiguous non-reference nodes, the two non-reference nodes are  collapsed into a single node called a Super node, and the voltage source and any elements connected in series with it removed. However, KCL must still be satisfied within a super node  using old voltage labels. Also, the removal of the voltage source provides another nodal equation.</a:t>
            </a:r>
            <a:endParaRPr lang="en-US" b="1"/>
          </a:p>
        </p:txBody>
      </p:sp>
      <p:pic>
        <p:nvPicPr>
          <p:cNvPr id="14342" name="Picture 7"/>
          <p:cNvPicPr>
            <a:picLocks noChangeAspect="1" noChangeArrowheads="1"/>
          </p:cNvPicPr>
          <p:nvPr/>
        </p:nvPicPr>
        <p:blipFill>
          <a:blip r:embed="rId3" cstate="print"/>
          <a:srcRect/>
          <a:stretch>
            <a:fillRect/>
          </a:stretch>
        </p:blipFill>
        <p:spPr bwMode="auto">
          <a:xfrm>
            <a:off x="5357813" y="3500438"/>
            <a:ext cx="1952625" cy="523875"/>
          </a:xfrm>
          <a:prstGeom prst="rect">
            <a:avLst/>
          </a:prstGeom>
          <a:noFill/>
          <a:ln w="9525">
            <a:noFill/>
            <a:miter lim="800000"/>
            <a:headEnd/>
            <a:tailEnd/>
          </a:ln>
        </p:spPr>
      </p:pic>
      <p:pic>
        <p:nvPicPr>
          <p:cNvPr id="14343" name="Picture 8"/>
          <p:cNvPicPr>
            <a:picLocks noChangeAspect="1" noChangeArrowheads="1"/>
          </p:cNvPicPr>
          <p:nvPr/>
        </p:nvPicPr>
        <p:blipFill>
          <a:blip r:embed="rId4" cstate="print"/>
          <a:srcRect/>
          <a:stretch>
            <a:fillRect/>
          </a:stretch>
        </p:blipFill>
        <p:spPr bwMode="auto">
          <a:xfrm>
            <a:off x="4500563" y="4119563"/>
            <a:ext cx="4275137" cy="822325"/>
          </a:xfrm>
          <a:prstGeom prst="rect">
            <a:avLst/>
          </a:prstGeom>
          <a:noFill/>
          <a:ln w="9525">
            <a:noFill/>
            <a:miter lim="800000"/>
            <a:headEnd/>
            <a:tailEnd/>
          </a:ln>
        </p:spPr>
      </p:pic>
      <p:pic>
        <p:nvPicPr>
          <p:cNvPr id="14344" name="Picture 9"/>
          <p:cNvPicPr>
            <a:picLocks noChangeAspect="1" noChangeArrowheads="1"/>
          </p:cNvPicPr>
          <p:nvPr/>
        </p:nvPicPr>
        <p:blipFill>
          <a:blip r:embed="rId5" cstate="print"/>
          <a:srcRect/>
          <a:stretch>
            <a:fillRect/>
          </a:stretch>
        </p:blipFill>
        <p:spPr bwMode="auto">
          <a:xfrm>
            <a:off x="4500563" y="5191125"/>
            <a:ext cx="2155825" cy="381000"/>
          </a:xfrm>
          <a:prstGeom prst="rect">
            <a:avLst/>
          </a:prstGeom>
          <a:noFill/>
          <a:ln w="9525">
            <a:noFill/>
            <a:miter lim="800000"/>
            <a:headEnd/>
            <a:tailEnd/>
          </a:ln>
        </p:spPr>
      </p:pic>
      <p:pic>
        <p:nvPicPr>
          <p:cNvPr id="14345" name="Picture 10"/>
          <p:cNvPicPr>
            <a:picLocks noChangeAspect="1" noChangeArrowheads="1"/>
          </p:cNvPicPr>
          <p:nvPr/>
        </p:nvPicPr>
        <p:blipFill>
          <a:blip r:embed="rId6" cstate="print"/>
          <a:srcRect/>
          <a:stretch>
            <a:fillRect/>
          </a:stretch>
        </p:blipFill>
        <p:spPr bwMode="auto">
          <a:xfrm>
            <a:off x="7215188" y="5214938"/>
            <a:ext cx="1357312" cy="333375"/>
          </a:xfrm>
          <a:prstGeom prst="rect">
            <a:avLst/>
          </a:prstGeom>
          <a:noFill/>
          <a:ln w="9525">
            <a:noFill/>
            <a:miter lim="800000"/>
            <a:headEnd/>
            <a:tailEnd/>
          </a:ln>
        </p:spPr>
      </p:pic>
      <p:sp>
        <p:nvSpPr>
          <p:cNvPr id="15" name="Right Arrow 14"/>
          <p:cNvSpPr/>
          <p:nvPr/>
        </p:nvSpPr>
        <p:spPr>
          <a:xfrm>
            <a:off x="6786563" y="5286375"/>
            <a:ext cx="285750" cy="166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sv-SE" smtClean="0"/>
              <a:t>K. Sateesh Kumar, Asst.Prof, SRMIST, Kattankulathur</a:t>
            </a:r>
            <a:endParaRPr lang="en-US"/>
          </a:p>
        </p:txBody>
      </p:sp>
      <p:sp>
        <p:nvSpPr>
          <p:cNvPr id="15363" name="TextBox 4"/>
          <p:cNvSpPr txBox="1">
            <a:spLocks noChangeArrowheads="1"/>
          </p:cNvSpPr>
          <p:nvPr/>
        </p:nvSpPr>
        <p:spPr bwMode="auto">
          <a:xfrm>
            <a:off x="285750" y="809625"/>
            <a:ext cx="8429625" cy="2119313"/>
          </a:xfrm>
          <a:prstGeom prst="rect">
            <a:avLst/>
          </a:prstGeom>
          <a:noFill/>
          <a:ln w="9525">
            <a:noFill/>
            <a:miter lim="800000"/>
            <a:headEnd/>
            <a:tailEnd/>
          </a:ln>
        </p:spPr>
        <p:txBody>
          <a:bodyPr>
            <a:spAutoFit/>
          </a:bodyPr>
          <a:lstStyle/>
          <a:p>
            <a:pPr algn="just">
              <a:lnSpc>
                <a:spcPct val="150000"/>
              </a:lnSpc>
            </a:pPr>
            <a:r>
              <a:rPr lang="en-IN" b="1"/>
              <a:t>If a current source exists between two contiguous meshes, the two meshes are  collapsed into a single mesh called a Super mesh, and the current source and any elements  connected in series with it removed. However, KVL must still be satisfied within a super mesh  using old current labels. Also, the removal of the current source provides another mesh equation</a:t>
            </a:r>
            <a:r>
              <a:rPr lang="en-IN" b="1">
                <a:solidFill>
                  <a:srgbClr val="FF0000"/>
                </a:solidFill>
              </a:rPr>
              <a:t>.</a:t>
            </a:r>
            <a:endParaRPr lang="en-US" b="1">
              <a:solidFill>
                <a:srgbClr val="FF0000"/>
              </a:solidFill>
            </a:endParaRPr>
          </a:p>
        </p:txBody>
      </p:sp>
      <p:pic>
        <p:nvPicPr>
          <p:cNvPr id="15364" name="Picture 2" descr="MESH AND SUPERMESH ANALYSIS"/>
          <p:cNvPicPr>
            <a:picLocks noChangeAspect="1" noChangeArrowheads="1"/>
          </p:cNvPicPr>
          <p:nvPr/>
        </p:nvPicPr>
        <p:blipFill>
          <a:blip r:embed="rId2" cstate="print"/>
          <a:srcRect l="2351" t="54802" b="2922"/>
          <a:stretch>
            <a:fillRect/>
          </a:stretch>
        </p:blipFill>
        <p:spPr bwMode="auto">
          <a:xfrm>
            <a:off x="1643063" y="3071813"/>
            <a:ext cx="5934075" cy="1928812"/>
          </a:xfrm>
          <a:prstGeom prst="rect">
            <a:avLst/>
          </a:prstGeom>
          <a:noFill/>
          <a:ln w="9525">
            <a:solidFill>
              <a:schemeClr val="bg1"/>
            </a:solidFill>
            <a:miter lim="800000"/>
            <a:headEnd/>
            <a:tailEnd/>
          </a:ln>
        </p:spPr>
      </p:pic>
      <p:pic>
        <p:nvPicPr>
          <p:cNvPr id="15365" name="Picture 2" descr="MESH AND SUPERMESH ANALYSIS"/>
          <p:cNvPicPr>
            <a:picLocks noChangeAspect="1" noChangeArrowheads="1"/>
          </p:cNvPicPr>
          <p:nvPr/>
        </p:nvPicPr>
        <p:blipFill>
          <a:blip r:embed="rId2" cstate="print"/>
          <a:srcRect l="64107" t="28185" b="49895"/>
          <a:stretch>
            <a:fillRect/>
          </a:stretch>
        </p:blipFill>
        <p:spPr bwMode="auto">
          <a:xfrm>
            <a:off x="3643313" y="5214938"/>
            <a:ext cx="2181225" cy="1000125"/>
          </a:xfrm>
          <a:prstGeom prst="rect">
            <a:avLst/>
          </a:prstGeom>
          <a:noFill/>
          <a:ln w="9525">
            <a:noFill/>
            <a:miter lim="800000"/>
            <a:headEnd/>
            <a:tailEnd/>
          </a:ln>
        </p:spPr>
      </p:pic>
      <p:sp>
        <p:nvSpPr>
          <p:cNvPr id="15366" name="Rectangle 5"/>
          <p:cNvSpPr>
            <a:spLocks noChangeArrowheads="1"/>
          </p:cNvSpPr>
          <p:nvPr/>
        </p:nvSpPr>
        <p:spPr bwMode="auto">
          <a:xfrm>
            <a:off x="3857625" y="214313"/>
            <a:ext cx="1928813" cy="577850"/>
          </a:xfrm>
          <a:prstGeom prst="rect">
            <a:avLst/>
          </a:prstGeom>
          <a:solidFill>
            <a:schemeClr val="accent2"/>
          </a:solidFill>
          <a:ln w="9525">
            <a:noFill/>
            <a:miter lim="800000"/>
            <a:headEnd/>
            <a:tailEnd/>
          </a:ln>
        </p:spPr>
        <p:txBody>
          <a:bodyPr wrap="none">
            <a:spAutoFit/>
          </a:bodyPr>
          <a:lstStyle/>
          <a:p>
            <a:pPr algn="ctr">
              <a:lnSpc>
                <a:spcPct val="150000"/>
              </a:lnSpc>
            </a:pPr>
            <a:r>
              <a:rPr lang="en-IN" sz="2400" b="1">
                <a:solidFill>
                  <a:schemeClr val="bg1"/>
                </a:solidFill>
              </a:rPr>
              <a:t>Super Mesh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y are Transformer and Alternator Ratings in kVA on Ships"/>
          <p:cNvPicPr>
            <a:picLocks noChangeAspect="1" noChangeArrowheads="1"/>
          </p:cNvPicPr>
          <p:nvPr/>
        </p:nvPicPr>
        <p:blipFill>
          <a:blip r:embed="rId2" cstate="print"/>
          <a:srcRect l="6284" r="3286" b="4762"/>
          <a:stretch>
            <a:fillRect/>
          </a:stretch>
        </p:blipFill>
        <p:spPr bwMode="auto">
          <a:xfrm>
            <a:off x="5072066" y="2000240"/>
            <a:ext cx="3929090" cy="4286281"/>
          </a:xfrm>
          <a:prstGeom prst="rect">
            <a:avLst/>
          </a:prstGeom>
          <a:noFill/>
        </p:spPr>
      </p:pic>
      <p:pic>
        <p:nvPicPr>
          <p:cNvPr id="5" name="Picture 2" descr="Electric Machine Design - EED, UET Lahore">
            <a:extLst>
              <a:ext uri="{FF2B5EF4-FFF2-40B4-BE49-F238E27FC236}">
                <a16:creationId xmlns:a16="http://schemas.microsoft.com/office/drawing/2014/main" xmlns="" id="{AE2924BA-02DB-43C8-BD79-A35E7AEA290E}"/>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720" y="571480"/>
            <a:ext cx="5526239" cy="214314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19" descr="Toy Motor Mini DC Motor Mini Electric Motor PMMC Motor"/>
          <p:cNvPicPr>
            <a:picLocks noChangeAspect="1" noChangeArrowheads="1"/>
          </p:cNvPicPr>
          <p:nvPr/>
        </p:nvPicPr>
        <p:blipFill>
          <a:blip r:embed="rId4" cstate="print"/>
          <a:srcRect l="10106" t="13909" r="14212" b="13818"/>
          <a:stretch>
            <a:fillRect/>
          </a:stretch>
        </p:blipFill>
        <p:spPr bwMode="auto">
          <a:xfrm>
            <a:off x="1071538" y="3857628"/>
            <a:ext cx="2428892" cy="2319492"/>
          </a:xfrm>
          <a:prstGeom prst="rect">
            <a:avLst/>
          </a:prstGeom>
          <a:noFill/>
        </p:spPr>
      </p:pic>
      <p:sp>
        <p:nvSpPr>
          <p:cNvPr id="6" name="TextBox 5"/>
          <p:cNvSpPr txBox="1"/>
          <p:nvPr/>
        </p:nvSpPr>
        <p:spPr>
          <a:xfrm>
            <a:off x="1214414" y="2643182"/>
            <a:ext cx="1550233" cy="369332"/>
          </a:xfrm>
          <a:prstGeom prst="rect">
            <a:avLst/>
          </a:prstGeom>
          <a:noFill/>
        </p:spPr>
        <p:txBody>
          <a:bodyPr wrap="none" rtlCol="0">
            <a:spAutoFit/>
          </a:bodyPr>
          <a:lstStyle/>
          <a:p>
            <a:pPr algn="ctr"/>
            <a:r>
              <a:rPr lang="en-IN" dirty="0" smtClean="0"/>
              <a:t>Electrical motor</a:t>
            </a:r>
            <a:endParaRPr lang="en-US" dirty="0"/>
          </a:p>
        </p:txBody>
      </p:sp>
      <p:sp>
        <p:nvSpPr>
          <p:cNvPr id="7" name="TextBox 6"/>
          <p:cNvSpPr txBox="1"/>
          <p:nvPr/>
        </p:nvSpPr>
        <p:spPr>
          <a:xfrm>
            <a:off x="1500166" y="6215082"/>
            <a:ext cx="2082173" cy="369332"/>
          </a:xfrm>
          <a:prstGeom prst="rect">
            <a:avLst/>
          </a:prstGeom>
          <a:noFill/>
        </p:spPr>
        <p:txBody>
          <a:bodyPr wrap="none" rtlCol="0">
            <a:spAutoFit/>
          </a:bodyPr>
          <a:lstStyle/>
          <a:p>
            <a:pPr algn="ctr"/>
            <a:r>
              <a:rPr lang="en-IN" dirty="0" smtClean="0"/>
              <a:t>DC motor used in toys</a:t>
            </a:r>
            <a:endParaRPr lang="en-US" dirty="0"/>
          </a:p>
        </p:txBody>
      </p:sp>
      <p:sp>
        <p:nvSpPr>
          <p:cNvPr id="8" name="TextBox 7"/>
          <p:cNvSpPr txBox="1"/>
          <p:nvPr/>
        </p:nvSpPr>
        <p:spPr>
          <a:xfrm>
            <a:off x="5786446" y="6215082"/>
            <a:ext cx="1233415" cy="369332"/>
          </a:xfrm>
          <a:prstGeom prst="rect">
            <a:avLst/>
          </a:prstGeom>
          <a:noFill/>
        </p:spPr>
        <p:txBody>
          <a:bodyPr wrap="none" rtlCol="0">
            <a:spAutoFit/>
          </a:bodyPr>
          <a:lstStyle/>
          <a:p>
            <a:pPr algn="ctr"/>
            <a:r>
              <a:rPr lang="en-IN" dirty="0" smtClean="0"/>
              <a:t>Transformer</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3"/>
          <p:cNvSpPr txBox="1">
            <a:spLocks noChangeArrowheads="1"/>
          </p:cNvSpPr>
          <p:nvPr/>
        </p:nvSpPr>
        <p:spPr bwMode="auto">
          <a:xfrm>
            <a:off x="714375" y="428625"/>
            <a:ext cx="8153400" cy="554038"/>
          </a:xfrm>
          <a:prstGeom prst="rect">
            <a:avLst/>
          </a:prstGeom>
          <a:solidFill>
            <a:schemeClr val="accent1"/>
          </a:solidFill>
          <a:ln w="9525">
            <a:noFill/>
            <a:miter lim="800000"/>
            <a:headEnd/>
            <a:tailEnd/>
          </a:ln>
        </p:spPr>
        <p:txBody>
          <a:bodyPr>
            <a:spAutoFit/>
          </a:bodyPr>
          <a:lstStyle/>
          <a:p>
            <a:pPr algn="ctr"/>
            <a:r>
              <a:rPr lang="en-IN" sz="3000" b="1">
                <a:solidFill>
                  <a:schemeClr val="bg1"/>
                </a:solidFill>
                <a:latin typeface="Times New Roman" pitchFamily="18" charset="0"/>
                <a:cs typeface="Times New Roman" pitchFamily="18" charset="0"/>
              </a:rPr>
              <a:t>Tutorial - 05</a:t>
            </a:r>
          </a:p>
        </p:txBody>
      </p:sp>
      <p:sp>
        <p:nvSpPr>
          <p:cNvPr id="16387" name="Rectangle 4"/>
          <p:cNvSpPr>
            <a:spLocks noChangeArrowheads="1"/>
          </p:cNvSpPr>
          <p:nvPr/>
        </p:nvSpPr>
        <p:spPr bwMode="auto">
          <a:xfrm>
            <a:off x="285750" y="1071563"/>
            <a:ext cx="8429625" cy="782637"/>
          </a:xfrm>
          <a:prstGeom prst="rect">
            <a:avLst/>
          </a:prstGeom>
          <a:noFill/>
          <a:ln w="9525">
            <a:noFill/>
            <a:miter lim="800000"/>
            <a:headEnd/>
            <a:tailEnd/>
          </a:ln>
        </p:spPr>
        <p:txBody>
          <a:bodyPr>
            <a:spAutoFit/>
          </a:bodyPr>
          <a:lstStyle/>
          <a:p>
            <a:pPr>
              <a:lnSpc>
                <a:spcPct val="150000"/>
              </a:lnSpc>
            </a:pPr>
            <a:r>
              <a:rPr lang="en-IN" sz="3400" b="1">
                <a:latin typeface="Times New Roman" pitchFamily="18" charset="0"/>
                <a:cs typeface="Times New Roman" pitchFamily="18" charset="0"/>
              </a:rPr>
              <a:t>Network Theorems</a:t>
            </a:r>
          </a:p>
        </p:txBody>
      </p:sp>
      <p:sp>
        <p:nvSpPr>
          <p:cNvPr id="7172" name="Footer Placeholder 5"/>
          <p:cNvSpPr>
            <a:spLocks noGrp="1"/>
          </p:cNvSpPr>
          <p:nvPr>
            <p:ph type="ftr" sz="quarter" idx="11"/>
          </p:nvPr>
        </p:nvSpPr>
        <p:spPr bwMode="auto">
          <a:xfrm>
            <a:off x="914400" y="6172200"/>
            <a:ext cx="4729163" cy="457200"/>
          </a:xfrm>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defRPr/>
            </a:pPr>
            <a:r>
              <a:rPr lang="sv-SE"/>
              <a:t>K. Sateesh Kumar, Asst.Prof, SRMIST, Kattankulathur</a:t>
            </a:r>
            <a:endParaRPr lang="en-US"/>
          </a:p>
        </p:txBody>
      </p:sp>
      <p:sp>
        <p:nvSpPr>
          <p:cNvPr id="5" name="Rectangle 4"/>
          <p:cNvSpPr/>
          <p:nvPr/>
        </p:nvSpPr>
        <p:spPr>
          <a:xfrm>
            <a:off x="2428875" y="3214688"/>
            <a:ext cx="4286250" cy="2400300"/>
          </a:xfrm>
          <a:prstGeom prst="rect">
            <a:avLst/>
          </a:prstGeom>
          <a:solidFill>
            <a:schemeClr val="bg1">
              <a:lumMod val="95000"/>
            </a:schemeClr>
          </a:solidFill>
          <a:ln>
            <a:solidFill>
              <a:schemeClr val="accent1"/>
            </a:solidFill>
          </a:ln>
        </p:spPr>
        <p:txBody>
          <a:bodyPr>
            <a:spAutoFit/>
          </a:bodyPr>
          <a:lstStyle/>
          <a:p>
            <a:pPr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Super position </a:t>
            </a:r>
          </a:p>
          <a:p>
            <a:pPr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Thevenin’s</a:t>
            </a:r>
          </a:p>
          <a:p>
            <a:pPr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Norton’s</a:t>
            </a:r>
          </a:p>
          <a:p>
            <a:pPr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Source transformation theorem</a:t>
            </a:r>
          </a:p>
          <a:p>
            <a:pPr fontAlgn="auto">
              <a:lnSpc>
                <a:spcPct val="150000"/>
              </a:lnSpc>
              <a:spcBef>
                <a:spcPts val="0"/>
              </a:spcBef>
              <a:spcAft>
                <a:spcPts val="0"/>
              </a:spcAft>
              <a:buFont typeface="Wingdings" pitchFamily="2" charset="2"/>
              <a:buChar char="q"/>
              <a:defRPr/>
            </a:pPr>
            <a:r>
              <a:rPr lang="en-IN" sz="2000" b="1" dirty="0">
                <a:latin typeface="Times New Roman" pitchFamily="18" charset="0"/>
                <a:cs typeface="Times New Roman" pitchFamily="18" charset="0"/>
              </a:rPr>
              <a:t>  Maximum power transfer  </a:t>
            </a:r>
            <a:endParaRPr lang="en-US" sz="2000" b="1" dirty="0">
              <a:latin typeface="Times New Roman" pitchFamily="18" charset="0"/>
              <a:cs typeface="Times New Roman" pitchFamily="18" charset="0"/>
            </a:endParaRPr>
          </a:p>
        </p:txBody>
      </p:sp>
      <p:sp>
        <p:nvSpPr>
          <p:cNvPr id="16390" name="TextBox 5"/>
          <p:cNvSpPr txBox="1">
            <a:spLocks noChangeArrowheads="1"/>
          </p:cNvSpPr>
          <p:nvPr/>
        </p:nvSpPr>
        <p:spPr bwMode="auto">
          <a:xfrm>
            <a:off x="714375" y="1928813"/>
            <a:ext cx="8001000" cy="923925"/>
          </a:xfrm>
          <a:prstGeom prst="rect">
            <a:avLst/>
          </a:prstGeom>
          <a:noFill/>
          <a:ln w="9525">
            <a:noFill/>
            <a:miter lim="800000"/>
            <a:headEnd/>
            <a:tailEnd/>
          </a:ln>
        </p:spPr>
        <p:txBody>
          <a:bodyPr>
            <a:spAutoFit/>
          </a:bodyPr>
          <a:lstStyle/>
          <a:p>
            <a:pPr algn="just"/>
            <a:r>
              <a:rPr lang="en-IN">
                <a:latin typeface="Times New Roman" pitchFamily="18" charset="0"/>
                <a:cs typeface="Times New Roman" pitchFamily="18" charset="0"/>
              </a:rPr>
              <a:t>Analyzing circuits with Kirchhoff’s law is a tedious process for a large and complex circuits. To handle the complexity, engineers over the years have developed some theorems to simplify circuit analysis. </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sv-SE"/>
              <a:t>K. Sateesh Kumar, Asst.Prof, SRMIST, Kattankulathur</a:t>
            </a:r>
            <a:endParaRPr lang="en-US"/>
          </a:p>
        </p:txBody>
      </p:sp>
      <p:sp>
        <p:nvSpPr>
          <p:cNvPr id="1029" name="TextBox 2"/>
          <p:cNvSpPr txBox="1">
            <a:spLocks noChangeArrowheads="1"/>
          </p:cNvSpPr>
          <p:nvPr/>
        </p:nvSpPr>
        <p:spPr bwMode="auto">
          <a:xfrm>
            <a:off x="357188" y="357188"/>
            <a:ext cx="8501062" cy="5724525"/>
          </a:xfrm>
          <a:prstGeom prst="rect">
            <a:avLst/>
          </a:prstGeom>
          <a:noFill/>
          <a:ln w="9525">
            <a:noFill/>
            <a:miter lim="800000"/>
            <a:headEnd/>
            <a:tailEnd/>
          </a:ln>
        </p:spPr>
        <p:txBody>
          <a:bodyPr>
            <a:spAutoFit/>
          </a:bodyPr>
          <a:lstStyle/>
          <a:p>
            <a:pPr algn="just"/>
            <a:r>
              <a:rPr lang="en-IN" sz="2400" b="1">
                <a:solidFill>
                  <a:srgbClr val="FF0000"/>
                </a:solidFill>
                <a:latin typeface="Times New Roman" pitchFamily="18" charset="0"/>
                <a:cs typeface="Times New Roman" pitchFamily="18" charset="0"/>
              </a:rPr>
              <a:t>Linearity property:</a:t>
            </a:r>
          </a:p>
          <a:p>
            <a:pPr algn="just"/>
            <a:r>
              <a:rPr lang="en-IN">
                <a:latin typeface="Times New Roman" pitchFamily="18" charset="0"/>
                <a:cs typeface="Times New Roman" pitchFamily="18" charset="0"/>
              </a:rPr>
              <a:t> </a:t>
            </a:r>
          </a:p>
          <a:p>
            <a:pPr algn="just"/>
            <a:r>
              <a:rPr lang="en-IN">
                <a:latin typeface="Times New Roman" pitchFamily="18" charset="0"/>
                <a:cs typeface="Times New Roman" pitchFamily="18" charset="0"/>
              </a:rPr>
              <a:t> 	It is the property of an element describing a linear relationship between </a:t>
            </a:r>
          </a:p>
          <a:p>
            <a:pPr algn="just"/>
            <a:r>
              <a:rPr lang="en-IN">
                <a:latin typeface="Times New Roman" pitchFamily="18" charset="0"/>
                <a:cs typeface="Times New Roman" pitchFamily="18" charset="0"/>
              </a:rPr>
              <a:t> cause and effect. The property is a combination of both the homogeneity (scaling)</a:t>
            </a:r>
          </a:p>
          <a:p>
            <a:pPr algn="just"/>
            <a:r>
              <a:rPr lang="en-IN">
                <a:latin typeface="Times New Roman" pitchFamily="18" charset="0"/>
                <a:cs typeface="Times New Roman" pitchFamily="18" charset="0"/>
              </a:rPr>
              <a:t> property and additive property.</a:t>
            </a:r>
          </a:p>
          <a:p>
            <a:pPr algn="just"/>
            <a:endParaRPr lang="en-IN">
              <a:latin typeface="Times New Roman" pitchFamily="18" charset="0"/>
              <a:cs typeface="Times New Roman" pitchFamily="18" charset="0"/>
            </a:endParaRPr>
          </a:p>
          <a:p>
            <a:pPr algn="just"/>
            <a:r>
              <a:rPr lang="en-IN" b="1">
                <a:solidFill>
                  <a:srgbClr val="0070C0"/>
                </a:solidFill>
                <a:latin typeface="Times New Roman" pitchFamily="18" charset="0"/>
                <a:cs typeface="Times New Roman" pitchFamily="18" charset="0"/>
              </a:rPr>
              <a:t>Homogeneity: </a:t>
            </a:r>
            <a:r>
              <a:rPr lang="en-IN">
                <a:latin typeface="Times New Roman" pitchFamily="18" charset="0"/>
                <a:cs typeface="Times New Roman" pitchFamily="18" charset="0"/>
              </a:rPr>
              <a:t>If the input is multiplied by a constant, then the output is also multiplied by the same constant.   </a:t>
            </a:r>
          </a:p>
          <a:p>
            <a:pPr algn="just"/>
            <a:endParaRPr lang="en-IN">
              <a:latin typeface="Times New Roman" pitchFamily="18" charset="0"/>
              <a:cs typeface="Times New Roman" pitchFamily="18" charset="0"/>
            </a:endParaRPr>
          </a:p>
          <a:p>
            <a:pPr algn="just"/>
            <a:endParaRPr lang="en-IN">
              <a:latin typeface="Times New Roman" pitchFamily="18" charset="0"/>
              <a:cs typeface="Times New Roman" pitchFamily="18" charset="0"/>
            </a:endParaRPr>
          </a:p>
          <a:p>
            <a:pPr algn="just"/>
            <a:endParaRPr lang="en-IN">
              <a:latin typeface="Times New Roman" pitchFamily="18" charset="0"/>
              <a:cs typeface="Times New Roman" pitchFamily="18" charset="0"/>
            </a:endParaRPr>
          </a:p>
          <a:p>
            <a:pPr algn="just"/>
            <a:r>
              <a:rPr lang="en-IN" b="1">
                <a:solidFill>
                  <a:srgbClr val="0070C0"/>
                </a:solidFill>
                <a:latin typeface="Times New Roman" pitchFamily="18" charset="0"/>
                <a:cs typeface="Times New Roman" pitchFamily="18" charset="0"/>
              </a:rPr>
              <a:t>Additivity:  </a:t>
            </a:r>
            <a:r>
              <a:rPr lang="en-IN">
                <a:latin typeface="Times New Roman" pitchFamily="18" charset="0"/>
                <a:cs typeface="Times New Roman" pitchFamily="18" charset="0"/>
              </a:rPr>
              <a:t>It requires that the response to a sum of inputs is the sum of the responses to each input applied separately.</a:t>
            </a:r>
          </a:p>
          <a:p>
            <a:pPr algn="just"/>
            <a:endParaRPr lang="en-IN">
              <a:latin typeface="Times New Roman" pitchFamily="18" charset="0"/>
              <a:cs typeface="Times New Roman" pitchFamily="18" charset="0"/>
            </a:endParaRPr>
          </a:p>
          <a:p>
            <a:pPr algn="just"/>
            <a:endParaRPr lang="en-IN">
              <a:latin typeface="Times New Roman" pitchFamily="18" charset="0"/>
              <a:cs typeface="Times New Roman" pitchFamily="18" charset="0"/>
            </a:endParaRPr>
          </a:p>
          <a:p>
            <a:pPr algn="just"/>
            <a:endParaRPr lang="en-IN">
              <a:latin typeface="Times New Roman" pitchFamily="18" charset="0"/>
              <a:cs typeface="Times New Roman" pitchFamily="18" charset="0"/>
            </a:endParaRP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We say that resistor is a linear element because the voltage-current relationship satisfies both the homogeneity and additivity properties.</a:t>
            </a:r>
          </a:p>
          <a:p>
            <a:pPr algn="just"/>
            <a:r>
              <a:rPr lang="en-IN">
                <a:latin typeface="Times New Roman" pitchFamily="18" charset="0"/>
                <a:cs typeface="Times New Roman" pitchFamily="18" charset="0"/>
              </a:rPr>
              <a:t>		</a:t>
            </a:r>
            <a:endParaRPr lang="en-US">
              <a:latin typeface="Times New Roman" pitchFamily="18" charset="0"/>
              <a:cs typeface="Times New Roman" pitchFamily="18" charset="0"/>
            </a:endParaRPr>
          </a:p>
        </p:txBody>
      </p:sp>
      <p:graphicFrame>
        <p:nvGraphicFramePr>
          <p:cNvPr id="1026" name="Object 6"/>
          <p:cNvGraphicFramePr>
            <a:graphicFrameLocks noChangeAspect="1"/>
          </p:cNvGraphicFramePr>
          <p:nvPr/>
        </p:nvGraphicFramePr>
        <p:xfrm>
          <a:off x="3929063" y="2857500"/>
          <a:ext cx="1227137" cy="395288"/>
        </p:xfrm>
        <a:graphic>
          <a:graphicData uri="http://schemas.openxmlformats.org/presentationml/2006/ole">
            <p:oleObj spid="_x0000_s56322" name="Equation" r:id="rId3" imgW="558558" imgH="177723" progId="">
              <p:embed/>
            </p:oleObj>
          </a:graphicData>
        </a:graphic>
      </p:graphicFrame>
      <p:graphicFrame>
        <p:nvGraphicFramePr>
          <p:cNvPr id="1027" name="Object 5"/>
          <p:cNvGraphicFramePr>
            <a:graphicFrameLocks noChangeAspect="1"/>
          </p:cNvGraphicFramePr>
          <p:nvPr/>
        </p:nvGraphicFramePr>
        <p:xfrm>
          <a:off x="2428875" y="4286250"/>
          <a:ext cx="4572000" cy="479425"/>
        </p:xfrm>
        <a:graphic>
          <a:graphicData uri="http://schemas.openxmlformats.org/presentationml/2006/ole">
            <p:oleObj spid="_x0000_s56323" name="Equation" r:id="rId4" imgW="2082800" imgH="215900" progId="">
              <p:embed/>
            </p:oleObj>
          </a:graphicData>
        </a:graphic>
      </p:graphicFrame>
      <p:sp>
        <p:nvSpPr>
          <p:cNvPr id="1030" name="Rectangle 8"/>
          <p:cNvSpPr>
            <a:spLocks noChangeArrowheads="1"/>
          </p:cNvSpPr>
          <p:nvPr/>
        </p:nvSpPr>
        <p:spPr bwMode="auto">
          <a:xfrm>
            <a:off x="0" y="638175"/>
            <a:ext cx="9144000" cy="457200"/>
          </a:xfrm>
          <a:prstGeom prst="rect">
            <a:avLst/>
          </a:prstGeom>
          <a:noFill/>
          <a:ln w="9525">
            <a:noFill/>
            <a:miter lim="800000"/>
            <a:headEnd/>
            <a:tailEnd/>
          </a:ln>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sv-SE"/>
              <a:t>K. Sateesh Kumar, Asst.Prof, SRMIST, Kattankulathur</a:t>
            </a:r>
            <a:endParaRPr lang="en-US"/>
          </a:p>
        </p:txBody>
      </p:sp>
      <p:sp>
        <p:nvSpPr>
          <p:cNvPr id="17411" name="TextBox 4"/>
          <p:cNvSpPr txBox="1">
            <a:spLocks noChangeArrowheads="1"/>
          </p:cNvSpPr>
          <p:nvPr/>
        </p:nvSpPr>
        <p:spPr bwMode="auto">
          <a:xfrm>
            <a:off x="285750" y="214313"/>
            <a:ext cx="8643938" cy="6556375"/>
          </a:xfrm>
          <a:prstGeom prst="rect">
            <a:avLst/>
          </a:prstGeom>
          <a:noFill/>
          <a:ln w="9525">
            <a:noFill/>
            <a:miter lim="800000"/>
            <a:headEnd/>
            <a:tailEnd/>
          </a:ln>
        </p:spPr>
        <p:txBody>
          <a:bodyPr>
            <a:spAutoFit/>
          </a:bodyPr>
          <a:lstStyle/>
          <a:p>
            <a:pPr algn="ctr"/>
            <a:r>
              <a:rPr lang="en-IN" sz="2400" b="1">
                <a:solidFill>
                  <a:srgbClr val="FF0000"/>
                </a:solidFill>
              </a:rPr>
              <a:t>Super position theorem:</a:t>
            </a:r>
          </a:p>
          <a:p>
            <a:pPr algn="just"/>
            <a:r>
              <a:rPr lang="en-IN"/>
              <a:t>	The idea of superposition rests on the linearity property.</a:t>
            </a:r>
          </a:p>
          <a:p>
            <a:pPr algn="just"/>
            <a:endParaRPr lang="en-IN"/>
          </a:p>
          <a:p>
            <a:pPr algn="just"/>
            <a:r>
              <a:rPr lang="en-IN" b="1">
                <a:solidFill>
                  <a:srgbClr val="0070C0"/>
                </a:solidFill>
              </a:rPr>
              <a:t>Statement:</a:t>
            </a:r>
          </a:p>
          <a:p>
            <a:pPr algn="just"/>
            <a:r>
              <a:rPr lang="en-IN"/>
              <a:t>	.</a:t>
            </a:r>
            <a:r>
              <a:rPr lang="en-IN" i="1">
                <a:latin typeface="Times New Roman" pitchFamily="18" charset="0"/>
                <a:cs typeface="Times New Roman" pitchFamily="18" charset="0"/>
              </a:rPr>
              <a:t> </a:t>
            </a:r>
            <a:r>
              <a:rPr lang="en-IN" b="1" i="1">
                <a:solidFill>
                  <a:srgbClr val="7030A0"/>
                </a:solidFill>
                <a:latin typeface="Times New Roman" pitchFamily="18" charset="0"/>
                <a:cs typeface="Times New Roman" pitchFamily="18" charset="0"/>
              </a:rPr>
              <a:t>The superposition principle states that the voltage across (or current through) an element in a linear circuit is the algebraic sum of the voltage across (or current through) that element due to each independent source acting alone.</a:t>
            </a:r>
            <a:endParaRPr lang="en-IN" b="1">
              <a:solidFill>
                <a:srgbClr val="7030A0"/>
              </a:solidFill>
            </a:endParaRPr>
          </a:p>
          <a:p>
            <a:pPr algn="just"/>
            <a:endParaRPr lang="en-IN"/>
          </a:p>
          <a:p>
            <a:pPr algn="just"/>
            <a:r>
              <a:rPr lang="en-IN" b="1">
                <a:solidFill>
                  <a:srgbClr val="0070C0"/>
                </a:solidFill>
              </a:rPr>
              <a:t>Steps:</a:t>
            </a:r>
          </a:p>
          <a:p>
            <a:pPr algn="just"/>
            <a:endParaRPr lang="en-IN" b="1">
              <a:solidFill>
                <a:srgbClr val="0070C0"/>
              </a:solidFill>
            </a:endParaRPr>
          </a:p>
          <a:p>
            <a:r>
              <a:rPr lang="en-IN">
                <a:latin typeface="Times New Roman" pitchFamily="18" charset="0"/>
                <a:cs typeface="Times New Roman" pitchFamily="18" charset="0"/>
              </a:rPr>
              <a:t> 1. Turn off all independent sources except one source. Find the output (voltage or  current) due to that active source. This implies that we replace every voltage  source by 0V (or short circuit), and every  current source by 0A (or open circuit) except any one of the source. </a:t>
            </a:r>
          </a:p>
          <a:p>
            <a:r>
              <a:rPr lang="en-IN">
                <a:latin typeface="Times New Roman" pitchFamily="18" charset="0"/>
                <a:cs typeface="Times New Roman" pitchFamily="18" charset="0"/>
              </a:rPr>
              <a:t>Since, the dependent sources are controlled by circuit variables, we can’t left intact the dependent sources.</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2. Repeat step 1 for each of the other independent sources.</a:t>
            </a:r>
          </a:p>
          <a:p>
            <a:endParaRPr lang="en-IN">
              <a:latin typeface="Times New Roman" pitchFamily="18" charset="0"/>
              <a:cs typeface="Times New Roman" pitchFamily="18" charset="0"/>
            </a:endParaRPr>
          </a:p>
          <a:p>
            <a:r>
              <a:rPr lang="en-IN">
                <a:latin typeface="Times New Roman" pitchFamily="18" charset="0"/>
                <a:cs typeface="Times New Roman" pitchFamily="18" charset="0"/>
              </a:rPr>
              <a:t>3. Find the total contribution by adding algebraically all the contributions due to the independent sources.</a:t>
            </a:r>
          </a:p>
          <a:p>
            <a:r>
              <a:rPr lang="en-IN"/>
              <a:t>   </a:t>
            </a:r>
          </a:p>
          <a:p>
            <a:endParaRPr lang="en-IN"/>
          </a:p>
          <a:p>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sv-SE"/>
              <a:t>K. Sateesh Kumar, Asst.Prof, SRMIST, Kattankulathur</a:t>
            </a:r>
            <a:endParaRPr lang="en-US"/>
          </a:p>
        </p:txBody>
      </p:sp>
      <p:pic>
        <p:nvPicPr>
          <p:cNvPr id="18435" name="Picture 2"/>
          <p:cNvPicPr>
            <a:picLocks noChangeAspect="1" noChangeArrowheads="1"/>
          </p:cNvPicPr>
          <p:nvPr/>
        </p:nvPicPr>
        <p:blipFill>
          <a:blip r:embed="rId2" cstate="print"/>
          <a:srcRect/>
          <a:stretch>
            <a:fillRect/>
          </a:stretch>
        </p:blipFill>
        <p:spPr bwMode="auto">
          <a:xfrm>
            <a:off x="357188" y="928688"/>
            <a:ext cx="3871912" cy="1714500"/>
          </a:xfrm>
          <a:prstGeom prst="rect">
            <a:avLst/>
          </a:prstGeom>
          <a:noFill/>
          <a:ln w="9525">
            <a:noFill/>
            <a:miter lim="800000"/>
            <a:headEnd/>
            <a:tailEnd/>
          </a:ln>
        </p:spPr>
      </p:pic>
      <p:sp>
        <p:nvSpPr>
          <p:cNvPr id="18436" name="TextBox 5"/>
          <p:cNvSpPr txBox="1">
            <a:spLocks noChangeArrowheads="1"/>
          </p:cNvSpPr>
          <p:nvPr/>
        </p:nvSpPr>
        <p:spPr bwMode="auto">
          <a:xfrm>
            <a:off x="1093788" y="2773363"/>
            <a:ext cx="1120775" cy="369887"/>
          </a:xfrm>
          <a:prstGeom prst="rect">
            <a:avLst/>
          </a:prstGeom>
          <a:noFill/>
          <a:ln w="9525">
            <a:noFill/>
            <a:miter lim="800000"/>
            <a:headEnd/>
            <a:tailEnd/>
          </a:ln>
        </p:spPr>
        <p:txBody>
          <a:bodyPr wrap="none">
            <a:spAutoFit/>
          </a:bodyPr>
          <a:lstStyle/>
          <a:p>
            <a:r>
              <a:rPr lang="en-IN"/>
              <a:t>Ans: 10V</a:t>
            </a:r>
            <a:endParaRPr lang="en-US"/>
          </a:p>
        </p:txBody>
      </p:sp>
      <p:sp>
        <p:nvSpPr>
          <p:cNvPr id="18437" name="TextBox 6"/>
          <p:cNvSpPr txBox="1">
            <a:spLocks noChangeArrowheads="1"/>
          </p:cNvSpPr>
          <p:nvPr/>
        </p:nvSpPr>
        <p:spPr bwMode="auto">
          <a:xfrm>
            <a:off x="357188" y="285750"/>
            <a:ext cx="5481637" cy="369888"/>
          </a:xfrm>
          <a:prstGeom prst="rect">
            <a:avLst/>
          </a:prstGeom>
          <a:noFill/>
          <a:ln w="9525">
            <a:noFill/>
            <a:miter lim="800000"/>
            <a:headEnd/>
            <a:tailEnd/>
          </a:ln>
        </p:spPr>
        <p:txBody>
          <a:bodyPr wrap="none">
            <a:spAutoFit/>
          </a:bodyPr>
          <a:lstStyle/>
          <a:p>
            <a:r>
              <a:rPr lang="en-IN" b="1">
                <a:solidFill>
                  <a:srgbClr val="0070C0"/>
                </a:solidFill>
              </a:rPr>
              <a:t>Use superposition theorem, find v in the circuit. </a:t>
            </a:r>
            <a:endParaRPr lang="en-US" b="1">
              <a:solidFill>
                <a:srgbClr val="0070C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sv-SE"/>
              <a:t>K. Sateesh Kumar, Asst.Prof, SRMIST, Kattankulathur</a:t>
            </a:r>
            <a:endParaRPr lang="en-US"/>
          </a:p>
        </p:txBody>
      </p:sp>
      <p:pic>
        <p:nvPicPr>
          <p:cNvPr id="19459" name="Picture 2"/>
          <p:cNvPicPr>
            <a:picLocks noChangeAspect="1" noChangeArrowheads="1"/>
          </p:cNvPicPr>
          <p:nvPr/>
        </p:nvPicPr>
        <p:blipFill>
          <a:blip r:embed="rId2" cstate="print"/>
          <a:srcRect/>
          <a:stretch>
            <a:fillRect/>
          </a:stretch>
        </p:blipFill>
        <p:spPr bwMode="auto">
          <a:xfrm>
            <a:off x="642938" y="785813"/>
            <a:ext cx="3476625" cy="1571625"/>
          </a:xfrm>
          <a:prstGeom prst="rect">
            <a:avLst/>
          </a:prstGeom>
          <a:noFill/>
          <a:ln w="9525">
            <a:noFill/>
            <a:miter lim="800000"/>
            <a:headEnd/>
            <a:tailEnd/>
          </a:ln>
        </p:spPr>
      </p:pic>
      <p:sp>
        <p:nvSpPr>
          <p:cNvPr id="19460" name="TextBox 6"/>
          <p:cNvSpPr txBox="1">
            <a:spLocks noChangeArrowheads="1"/>
          </p:cNvSpPr>
          <p:nvPr/>
        </p:nvSpPr>
        <p:spPr bwMode="auto">
          <a:xfrm>
            <a:off x="357188" y="285750"/>
            <a:ext cx="5621337" cy="369888"/>
          </a:xfrm>
          <a:prstGeom prst="rect">
            <a:avLst/>
          </a:prstGeom>
          <a:noFill/>
          <a:ln w="9525">
            <a:noFill/>
            <a:miter lim="800000"/>
            <a:headEnd/>
            <a:tailEnd/>
          </a:ln>
        </p:spPr>
        <p:txBody>
          <a:bodyPr wrap="none">
            <a:spAutoFit/>
          </a:bodyPr>
          <a:lstStyle/>
          <a:p>
            <a:r>
              <a:rPr lang="en-IN" b="1">
                <a:solidFill>
                  <a:srgbClr val="0070C0"/>
                </a:solidFill>
              </a:rPr>
              <a:t>Use superposition theorem, find v</a:t>
            </a:r>
            <a:r>
              <a:rPr lang="en-IN" b="1" baseline="-25000">
                <a:solidFill>
                  <a:srgbClr val="0070C0"/>
                </a:solidFill>
              </a:rPr>
              <a:t>o</a:t>
            </a:r>
            <a:r>
              <a:rPr lang="en-IN" b="1">
                <a:solidFill>
                  <a:srgbClr val="0070C0"/>
                </a:solidFill>
              </a:rPr>
              <a:t> in the circuit. </a:t>
            </a:r>
            <a:endParaRPr lang="en-US" b="1">
              <a:solidFill>
                <a:srgbClr val="0070C0"/>
              </a:solidFill>
            </a:endParaRPr>
          </a:p>
        </p:txBody>
      </p:sp>
      <p:sp>
        <p:nvSpPr>
          <p:cNvPr id="19461" name="TextBox 7"/>
          <p:cNvSpPr txBox="1">
            <a:spLocks noChangeArrowheads="1"/>
          </p:cNvSpPr>
          <p:nvPr/>
        </p:nvSpPr>
        <p:spPr bwMode="auto">
          <a:xfrm>
            <a:off x="785813" y="2357438"/>
            <a:ext cx="992187" cy="369887"/>
          </a:xfrm>
          <a:prstGeom prst="rect">
            <a:avLst/>
          </a:prstGeom>
          <a:noFill/>
          <a:ln w="9525">
            <a:noFill/>
            <a:miter lim="800000"/>
            <a:headEnd/>
            <a:tailEnd/>
          </a:ln>
        </p:spPr>
        <p:txBody>
          <a:bodyPr wrap="none">
            <a:spAutoFit/>
          </a:bodyPr>
          <a:lstStyle/>
          <a:p>
            <a:r>
              <a:rPr lang="en-IN"/>
              <a:t>Ans: 6V</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1547813" y="434975"/>
          <a:ext cx="6094412" cy="6026150"/>
        </p:xfrm>
        <a:graphic>
          <a:graphicData uri="http://schemas.openxmlformats.org/presentationml/2006/ole">
            <p:oleObj spid="_x0000_s57346" name="Document" r:id="rId3" imgW="5931493" imgH="4414881" progId="Word.Document.12">
              <p:embed/>
            </p:oleObj>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1600200" y="-76200"/>
          <a:ext cx="5829300" cy="6248400"/>
        </p:xfrm>
        <a:graphic>
          <a:graphicData uri="http://schemas.openxmlformats.org/presentationml/2006/ole">
            <p:oleObj spid="_x0000_s58370" name="Document" r:id="rId3" imgW="5921777" imgH="4778281" progId="Word.Document.12">
              <p:embed/>
            </p:oleObj>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285875" y="436563"/>
          <a:ext cx="6567488" cy="5778500"/>
        </p:xfrm>
        <a:graphic>
          <a:graphicData uri="http://schemas.openxmlformats.org/presentationml/2006/ole">
            <p:oleObj spid="_x0000_s59394" name="Document" r:id="rId3" imgW="6831875" imgH="6009083" progId="Word.Document.12">
              <p:embed/>
            </p:oleObj>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1428750" y="533400"/>
          <a:ext cx="6286500" cy="5688013"/>
        </p:xfrm>
        <a:graphic>
          <a:graphicData uri="http://schemas.openxmlformats.org/presentationml/2006/ole">
            <p:oleObj spid="_x0000_s60418" name="Document" r:id="rId3" imgW="5931493" imgH="4023784" progId="Word.Document.12">
              <p:embed/>
            </p:oleObj>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1428750" y="503238"/>
          <a:ext cx="6332538" cy="5881687"/>
        </p:xfrm>
        <a:graphic>
          <a:graphicData uri="http://schemas.openxmlformats.org/presentationml/2006/ole">
            <p:oleObj spid="_x0000_s61442" name="Document" r:id="rId3" imgW="5931493" imgH="4137835" progId="Word.Document.12">
              <p:embed/>
            </p:oleObj>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1820</TotalTime>
  <Words>6498</Words>
  <Application>Microsoft Office PowerPoint</Application>
  <PresentationFormat>On-screen Show (4:3)</PresentationFormat>
  <Paragraphs>855</Paragraphs>
  <Slides>177</Slides>
  <Notes>35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177</vt:i4>
      </vt:variant>
    </vt:vector>
  </HeadingPairs>
  <TitlesOfParts>
    <vt:vector size="180" baseType="lpstr">
      <vt:lpstr>Equity</vt:lpstr>
      <vt:lpstr>Document</vt:lpstr>
      <vt:lpstr>Equation</vt:lpstr>
      <vt:lpstr>Basic Electrical and Electronics Engineering</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Electrical Circuits</dc:title>
  <dc:creator>SRIRAMA</dc:creator>
  <cp:lastModifiedBy>sateesh kumar</cp:lastModifiedBy>
  <cp:revision>59</cp:revision>
  <dcterms:created xsi:type="dcterms:W3CDTF">2006-08-16T00:00:00Z</dcterms:created>
  <dcterms:modified xsi:type="dcterms:W3CDTF">2021-10-07T05:49:57Z</dcterms:modified>
</cp:coreProperties>
</file>